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7267f87d9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7267f87d9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267f87d9a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267f87d9a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7267f87d9a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7267f87d9a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a71d11470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a71d11470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7267f87d9a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7267f87d9a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</a:rPr>
              <a:t>Directions:</a:t>
            </a:r>
            <a:r>
              <a:rPr b="1" lang="en" sz="2400"/>
              <a:t> Select</a:t>
            </a:r>
            <a:r>
              <a:rPr b="1" lang="en" sz="2400">
                <a:solidFill>
                  <a:srgbClr val="FF0000"/>
                </a:solidFill>
              </a:rPr>
              <a:t> </a:t>
            </a:r>
            <a:r>
              <a:rPr b="1" lang="en" sz="2400" u="sng">
                <a:solidFill>
                  <a:srgbClr val="FF0000"/>
                </a:solidFill>
              </a:rPr>
              <a:t>ONE </a:t>
            </a:r>
            <a:r>
              <a:rPr b="1" lang="en" sz="2400">
                <a:solidFill>
                  <a:schemeClr val="dk1"/>
                </a:solidFill>
              </a:rPr>
              <a:t>of the Four Possible Questions below.  Compose a CLAIM PARAGRAPH using the template given:</a:t>
            </a:r>
            <a:endParaRPr b="1" sz="24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</a:rPr>
              <a:t>*Is there ONE cat or TWO?</a:t>
            </a:r>
            <a:endParaRPr b="1" sz="24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</a:rPr>
              <a:t>*Is the narrator guilty of murder, or is the cat to blame for the wife’s death?</a:t>
            </a:r>
            <a:endParaRPr b="1" sz="24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</a:rPr>
              <a:t>*Who is the antagonist (the “bad guy”), the cat or the narrator?</a:t>
            </a:r>
            <a:endParaRPr b="1" sz="24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2400">
                <a:solidFill>
                  <a:schemeClr val="dk1"/>
                </a:solidFill>
              </a:rPr>
              <a:t>*Is the narrator guilty of murder, or is he innocent by reason of insanity?</a:t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10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dk1"/>
                </a:solidFill>
              </a:rPr>
              <a:t>TEMPLATE FOR CLAIM PARAGRAPH</a:t>
            </a:r>
            <a:endParaRPr b="1" sz="3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</a:rPr>
              <a:t>I</a:t>
            </a:r>
            <a:r>
              <a:rPr lang="en" sz="3000">
                <a:solidFill>
                  <a:schemeClr val="dk1"/>
                </a:solidFill>
              </a:rPr>
              <a:t>n Poe’s short story The Black Cat, </a:t>
            </a:r>
            <a:r>
              <a:rPr lang="en" sz="3000" u="sng">
                <a:solidFill>
                  <a:schemeClr val="dk1"/>
                </a:solidFill>
              </a:rPr>
              <a:t>GIVE YOUR ANSWER TO THE </a:t>
            </a:r>
            <a:endParaRPr sz="30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0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rPr lang="en" sz="3000" u="sng">
                <a:solidFill>
                  <a:schemeClr val="dk1"/>
                </a:solidFill>
              </a:rPr>
              <a:t>QUESTION </a:t>
            </a:r>
            <a:r>
              <a:rPr lang="en" sz="3000">
                <a:solidFill>
                  <a:schemeClr val="dk1"/>
                </a:solidFill>
              </a:rPr>
              <a:t> because _______________________.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</a:rPr>
              <a:t>Provide text evidence and commentary to support your claim. </a:t>
            </a:r>
            <a:r>
              <a:rPr b="1" lang="en" sz="3000" u="sng">
                <a:solidFill>
                  <a:schemeClr val="dk1"/>
                </a:solidFill>
              </a:rPr>
              <a:t>You should have 3 pieces of text and commentary.</a:t>
            </a:r>
            <a:endParaRPr b="1" sz="3000" u="sng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</a:rPr>
              <a:t>TEMPLATE CONTINUED--</a:t>
            </a:r>
            <a:r>
              <a:rPr b="1" lang="en" sz="2400">
                <a:solidFill>
                  <a:schemeClr val="dk1"/>
                </a:solidFill>
              </a:rPr>
              <a:t>Additionally, your paragraph should include a counterclaim which addresses the opposing side of your position: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Some may believe ____________ is  </a:t>
            </a:r>
            <a:r>
              <a:rPr lang="en" sz="2400" u="sng">
                <a:solidFill>
                  <a:schemeClr val="dk1"/>
                </a:solidFill>
              </a:rPr>
              <a:t>RESTATE </a:t>
            </a:r>
            <a:endParaRPr sz="24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24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rPr lang="en" sz="2400" u="sng">
                <a:solidFill>
                  <a:schemeClr val="dk1"/>
                </a:solidFill>
              </a:rPr>
              <a:t>PROMPT</a:t>
            </a:r>
            <a:r>
              <a:rPr lang="en" sz="2400">
                <a:solidFill>
                  <a:schemeClr val="dk1"/>
                </a:solidFill>
              </a:rPr>
              <a:t>  because _____________________,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​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Provide </a:t>
            </a:r>
            <a:r>
              <a:rPr b="1" lang="en" sz="2400" u="sng">
                <a:solidFill>
                  <a:schemeClr val="dk1"/>
                </a:solidFill>
              </a:rPr>
              <a:t>evidence</a:t>
            </a:r>
            <a:r>
              <a:rPr lang="en" sz="2400">
                <a:solidFill>
                  <a:schemeClr val="dk1"/>
                </a:solidFill>
              </a:rPr>
              <a:t> as to why  people might believe the other side.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</a:rPr>
              <a:t>Conclusion: </a:t>
            </a:r>
            <a:r>
              <a:rPr lang="en" sz="2400">
                <a:solidFill>
                  <a:schemeClr val="dk1"/>
                </a:solidFill>
              </a:rPr>
              <a:t> However, _________________________ is  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24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rPr lang="en" sz="2400" u="sng">
                <a:solidFill>
                  <a:schemeClr val="dk1"/>
                </a:solidFill>
              </a:rPr>
              <a:t>RESTATE PROMPT </a:t>
            </a:r>
            <a:r>
              <a:rPr lang="en" sz="2400">
                <a:solidFill>
                  <a:schemeClr val="dk1"/>
                </a:solidFill>
              </a:rPr>
              <a:t> because  _______________.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/>
        </p:nvSpPr>
        <p:spPr>
          <a:xfrm>
            <a:off x="185900" y="185900"/>
            <a:ext cx="8824500" cy="48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Type your claim paragraph here and feel free to delete me.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4838701" cy="4838701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8"/>
          <p:cNvSpPr txBox="1"/>
          <p:nvPr/>
        </p:nvSpPr>
        <p:spPr>
          <a:xfrm>
            <a:off x="5129525" y="223625"/>
            <a:ext cx="3913500" cy="46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Unit Test on “The Dark Romantics”</a:t>
            </a:r>
            <a:endParaRPr sz="30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~ ”Rappaccini’s </a:t>
            </a:r>
            <a:endParaRPr sz="30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    Daughter”</a:t>
            </a:r>
            <a:endParaRPr sz="30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~ “The Black Cat”</a:t>
            </a:r>
            <a:endParaRPr sz="30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  Wednesday, Nov 11</a:t>
            </a:r>
            <a:endParaRPr sz="3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