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Amatic SC"/>
      <p:regular r:id="rId32"/>
      <p:bold r:id="rId33"/>
    </p:embeddedFont>
    <p:embeddedFont>
      <p:font typeface="Source Code Pr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aticSC-bold.fntdata"/><Relationship Id="rId10" Type="http://schemas.openxmlformats.org/officeDocument/2006/relationships/slide" Target="slides/slide5.xml"/><Relationship Id="rId32" Type="http://schemas.openxmlformats.org/officeDocument/2006/relationships/font" Target="fonts/AmaticSC-regular.fntdata"/><Relationship Id="rId13" Type="http://schemas.openxmlformats.org/officeDocument/2006/relationships/slide" Target="slides/slide8.xml"/><Relationship Id="rId35" Type="http://schemas.openxmlformats.org/officeDocument/2006/relationships/font" Target="fonts/SourceCodePro-bold.fntdata"/><Relationship Id="rId12" Type="http://schemas.openxmlformats.org/officeDocument/2006/relationships/slide" Target="slides/slide7.xml"/><Relationship Id="rId34" Type="http://schemas.openxmlformats.org/officeDocument/2006/relationships/font" Target="fonts/SourceCodePro-regular.fntdata"/><Relationship Id="rId15" Type="http://schemas.openxmlformats.org/officeDocument/2006/relationships/slide" Target="slides/slide10.xml"/><Relationship Id="rId37" Type="http://schemas.openxmlformats.org/officeDocument/2006/relationships/font" Target="fonts/SourceCodePro-boldItalic.fntdata"/><Relationship Id="rId14" Type="http://schemas.openxmlformats.org/officeDocument/2006/relationships/slide" Target="slides/slide9.xml"/><Relationship Id="rId36" Type="http://schemas.openxmlformats.org/officeDocument/2006/relationships/font" Target="fonts/SourceCodePr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54687497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54687497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54687497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54687497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54687497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54687497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54687497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f54687497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54687497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54687497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5a70e25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5a70e25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54687497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54687497e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54687497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54687497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54687497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54687497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54687497e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f54687497e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54687492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54687492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54687497e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54687497e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54687497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54687497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54687497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54687497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54687497e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54687497e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54687497e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f54687497e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54687497e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f54687497e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54687497e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f54687497e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54687497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54687497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54687497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54687497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54687497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54687497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54687497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54687497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54687497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54687497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54687497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54687497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54687497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54687497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Module 2</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Quick guide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137" name="Google Shape;137;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138" name="Google Shape;138;p22"/>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Connecting Shapes. See text version." id="139" name="Google Shape;139;p22"/>
          <p:cNvPicPr preferRelativeResize="0"/>
          <p:nvPr/>
        </p:nvPicPr>
        <p:blipFill>
          <a:blip r:embed="rId3">
            <a:alphaModFix/>
          </a:blip>
          <a:stretch>
            <a:fillRect/>
          </a:stretch>
        </p:blipFill>
        <p:spPr>
          <a:xfrm>
            <a:off x="5313724" y="3029756"/>
            <a:ext cx="3670750" cy="2064825"/>
          </a:xfrm>
          <a:prstGeom prst="rect">
            <a:avLst/>
          </a:prstGeom>
          <a:noFill/>
          <a:ln>
            <a:noFill/>
          </a:ln>
        </p:spPr>
      </p:pic>
      <p:sp>
        <p:nvSpPr>
          <p:cNvPr id="140" name="Google Shape;140;p22"/>
          <p:cNvSpPr txBox="1"/>
          <p:nvPr/>
        </p:nvSpPr>
        <p:spPr>
          <a:xfrm>
            <a:off x="3049100" y="297400"/>
            <a:ext cx="6031500" cy="37212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After outlining each of your shapes using a thin, black marker, add color to your shapes using colored pencils. Use 3–5 different colors of colored pencils to do this.</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Two of those colors will need to be colors that you used to complete your art in Part A and Part B Studio Time. One color you use to color in this pattern should be from Part A Studio Time, and the other color in this pattern should be one that you used in Part B Studio Time.</a:t>
            </a:r>
            <a:endParaRPr sz="1650">
              <a:solidFill>
                <a:srgbClr val="333333"/>
              </a:solidFill>
            </a:endParaRPr>
          </a:p>
        </p:txBody>
      </p:sp>
      <p:sp>
        <p:nvSpPr>
          <p:cNvPr id="141" name="Google Shape;141;p22"/>
          <p:cNvSpPr txBox="1"/>
          <p:nvPr/>
        </p:nvSpPr>
        <p:spPr>
          <a:xfrm>
            <a:off x="3049100" y="3293325"/>
            <a:ext cx="2116500" cy="23064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Keep your pattern somewhere safe. You will be adding to it later.</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21</a:t>
            </a:r>
            <a:endParaRPr sz="1850">
              <a:solidFill>
                <a:srgbClr val="FFFFFF"/>
              </a:solidFill>
              <a:highlight>
                <a:srgbClr val="0D526F"/>
              </a:highlight>
              <a:latin typeface="Arial"/>
              <a:ea typeface="Arial"/>
              <a:cs typeface="Arial"/>
              <a:sym typeface="Arial"/>
            </a:endParaRPr>
          </a:p>
        </p:txBody>
      </p:sp>
      <p:sp>
        <p:nvSpPr>
          <p:cNvPr id="147" name="Google Shape;147;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17658" lvl="0" marL="457200" rtl="0" algn="l">
              <a:spcBef>
                <a:spcPts val="120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your three completed pattern artworks from Part A, B, and C Studio Times</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piece of white drawing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an eraser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pencil</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coloring tools of your choice</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thin black marker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9x12 piece of black construction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6FAFB"/>
              </a:highlight>
              <a:latin typeface="Arial"/>
              <a:ea typeface="Arial"/>
              <a:cs typeface="Arial"/>
              <a:sym typeface="Arial"/>
            </a:endParaRPr>
          </a:p>
        </p:txBody>
      </p:sp>
      <p:sp>
        <p:nvSpPr>
          <p:cNvPr id="148" name="Google Shape;148;p23"/>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49" name="Google Shape;149;p23"/>
          <p:cNvSpPr txBox="1"/>
          <p:nvPr/>
        </p:nvSpPr>
        <p:spPr>
          <a:xfrm>
            <a:off x="3404325" y="96200"/>
            <a:ext cx="5461800" cy="55452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First, use scissors to cut two 1x6 strips out of a piece of white drawing paper. 1x6 means one inch tall by six inches wide.</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a:p>
            <a:pPr indent="0" lvl="0" marL="139700" marR="139700" rtl="0" algn="l">
              <a:lnSpc>
                <a:spcPct val="115000"/>
              </a:lnSpc>
              <a:spcBef>
                <a:spcPts val="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On a flat surface, place a 9x12 piece of black construction paper and all three of your completed pattern artworks from Part A, B, and C Studio Time in front of you.</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Practice arranging your three artworks, or panels, in the center of the black construction paper.</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Each panel should be one inch apart.</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The one inch space between each panel is where you will paste your white strips in a later step.</a:t>
            </a:r>
            <a:endParaRPr sz="1650">
              <a:solidFill>
                <a:srgbClr val="333333"/>
              </a:solidFill>
            </a:endParaRPr>
          </a:p>
          <a:p>
            <a:pPr indent="0" lvl="0" marL="0" rtl="0" algn="l">
              <a:spcBef>
                <a:spcPts val="8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21</a:t>
            </a:r>
            <a:endParaRPr sz="1850">
              <a:solidFill>
                <a:srgbClr val="FFFFFF"/>
              </a:solidFill>
              <a:highlight>
                <a:srgbClr val="0D526F"/>
              </a:highlight>
              <a:latin typeface="Arial"/>
              <a:ea typeface="Arial"/>
              <a:cs typeface="Arial"/>
              <a:sym typeface="Arial"/>
            </a:endParaRPr>
          </a:p>
        </p:txBody>
      </p:sp>
      <p:sp>
        <p:nvSpPr>
          <p:cNvPr id="155" name="Google Shape;155;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17658" lvl="0" marL="457200" rtl="0" algn="l">
              <a:spcBef>
                <a:spcPts val="120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your three completed pattern artworks from Part A, B, and C Studio Times</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piece of white drawing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an eraser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pencil</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coloring tools of your choice</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thin black marker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9x12 piece of black construction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6FAFB"/>
              </a:highlight>
              <a:latin typeface="Arial"/>
              <a:ea typeface="Arial"/>
              <a:cs typeface="Arial"/>
              <a:sym typeface="Arial"/>
            </a:endParaRPr>
          </a:p>
        </p:txBody>
      </p:sp>
      <p:sp>
        <p:nvSpPr>
          <p:cNvPr id="156" name="Google Shape;156;p24"/>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57" name="Google Shape;157;p24"/>
          <p:cNvSpPr txBox="1"/>
          <p:nvPr/>
        </p:nvSpPr>
        <p:spPr>
          <a:xfrm>
            <a:off x="3404325" y="96200"/>
            <a:ext cx="5461800" cy="4899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Once you've found the perfect arrangement, paste your first panel from Part A Studio time onto the black construction paper.</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Paste one of the white, 1x6 strips beside your first panel.</a:t>
            </a:r>
            <a:endParaRPr sz="1650">
              <a:solidFill>
                <a:srgbClr val="333333"/>
              </a:solidFill>
            </a:endParaRPr>
          </a:p>
          <a:p>
            <a:pPr indent="0" lvl="0" marL="0" marR="139700" rtl="0" algn="l">
              <a:lnSpc>
                <a:spcPct val="115000"/>
              </a:lnSpc>
              <a:spcBef>
                <a:spcPts val="800"/>
              </a:spcBef>
              <a:spcAft>
                <a:spcPts val="0"/>
              </a:spcAft>
              <a:buNone/>
            </a:pPr>
            <a:r>
              <a:t/>
            </a:r>
            <a:endParaRPr sz="1650">
              <a:solidFill>
                <a:srgbClr val="333333"/>
              </a:solidFill>
            </a:endParaRPr>
          </a:p>
          <a:p>
            <a:pPr indent="0" lvl="0" marL="139700" marR="139700" rtl="0" algn="l">
              <a:lnSpc>
                <a:spcPct val="115000"/>
              </a:lnSpc>
              <a:spcBef>
                <a:spcPts val="80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Paste your second panel from your Part B Studio time along the edge of the white 1x6 strip you pasted in step three.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Then, just like step three, paste another of the white, 1x6 strips beside your second panel.</a:t>
            </a:r>
            <a:endParaRPr sz="1650">
              <a:solidFill>
                <a:srgbClr val="333333"/>
              </a:solidFill>
            </a:endParaRPr>
          </a:p>
          <a:p>
            <a:pPr indent="0" lvl="0" marL="0" marR="139700" rtl="0" algn="l">
              <a:lnSpc>
                <a:spcPct val="115000"/>
              </a:lnSpc>
              <a:spcBef>
                <a:spcPts val="800"/>
              </a:spcBef>
              <a:spcAft>
                <a:spcPts val="0"/>
              </a:spcAft>
              <a:buNone/>
            </a:pPr>
            <a:r>
              <a:t/>
            </a:r>
            <a:endParaRPr sz="1650">
              <a:solidFill>
                <a:srgbClr val="333333"/>
              </a:solidFill>
            </a:endParaRPr>
          </a:p>
          <a:p>
            <a:pPr indent="0" lvl="0" marL="0" rtl="0" algn="l">
              <a:spcBef>
                <a:spcPts val="8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21</a:t>
            </a:r>
            <a:endParaRPr sz="1850">
              <a:solidFill>
                <a:srgbClr val="FFFFFF"/>
              </a:solidFill>
              <a:highlight>
                <a:srgbClr val="0D526F"/>
              </a:highlight>
              <a:latin typeface="Arial"/>
              <a:ea typeface="Arial"/>
              <a:cs typeface="Arial"/>
              <a:sym typeface="Arial"/>
            </a:endParaRPr>
          </a:p>
        </p:txBody>
      </p:sp>
      <p:sp>
        <p:nvSpPr>
          <p:cNvPr id="163" name="Google Shape;163;p2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17658" lvl="0" marL="457200" rtl="0" algn="l">
              <a:spcBef>
                <a:spcPts val="120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your three completed pattern artworks from Part A, B, and C Studio Times</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piece of white drawing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an eraser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pencil</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coloring tools of your choice</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thin black marker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9x12 piece of black construction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6FAFB"/>
              </a:highlight>
              <a:latin typeface="Arial"/>
              <a:ea typeface="Arial"/>
              <a:cs typeface="Arial"/>
              <a:sym typeface="Arial"/>
            </a:endParaRPr>
          </a:p>
        </p:txBody>
      </p:sp>
      <p:sp>
        <p:nvSpPr>
          <p:cNvPr id="164" name="Google Shape;164;p25"/>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65" name="Google Shape;165;p25"/>
          <p:cNvSpPr txBox="1"/>
          <p:nvPr/>
        </p:nvSpPr>
        <p:spPr>
          <a:xfrm>
            <a:off x="3352500" y="0"/>
            <a:ext cx="5461800" cy="5316900"/>
          </a:xfrm>
          <a:prstGeom prst="rect">
            <a:avLst/>
          </a:prstGeom>
          <a:noFill/>
          <a:ln>
            <a:noFill/>
          </a:ln>
        </p:spPr>
        <p:txBody>
          <a:bodyPr anchorCtr="0" anchor="t" bIns="91425" lIns="91425" spcFirstLastPara="1" rIns="91425" wrap="square" tIns="91425">
            <a:spAutoFit/>
          </a:bodyPr>
          <a:lstStyle/>
          <a:p>
            <a:pPr indent="0" lvl="0" marL="0" marR="139700" rtl="0" algn="l">
              <a:lnSpc>
                <a:spcPct val="115000"/>
              </a:lnSpc>
              <a:spcBef>
                <a:spcPts val="0"/>
              </a:spcBef>
              <a:spcAft>
                <a:spcPts val="0"/>
              </a:spcAft>
              <a:buNone/>
            </a:pPr>
            <a:r>
              <a:rPr lang="en" sz="1650">
                <a:solidFill>
                  <a:srgbClr val="19921C"/>
                </a:solidFill>
                <a:highlight>
                  <a:srgbClr val="F2266C"/>
                </a:highlight>
              </a:rPr>
              <a:t>Step Five</a:t>
            </a:r>
            <a:endParaRPr sz="1650">
              <a:solidFill>
                <a:srgbClr val="19921C"/>
              </a:solidFill>
              <a:highlight>
                <a:srgbClr val="F2266C"/>
              </a:highlight>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Along the edge of the second 1x6 strip you pasted in step four, paste your third panel from Part C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You should now have all of your artworks pasted onto a piece of black construction paper, each separated by one inch strips of white paper.</a:t>
            </a:r>
            <a:endParaRPr sz="1650">
              <a:solidFill>
                <a:srgbClr val="333333"/>
              </a:solidFill>
            </a:endParaRPr>
          </a:p>
          <a:p>
            <a:pPr indent="0" lvl="0" marL="139700" marR="139700" rtl="0" algn="l">
              <a:lnSpc>
                <a:spcPct val="115000"/>
              </a:lnSpc>
              <a:spcBef>
                <a:spcPts val="800"/>
              </a:spcBef>
              <a:spcAft>
                <a:spcPts val="0"/>
              </a:spcAft>
              <a:buNone/>
            </a:pPr>
            <a:r>
              <a:rPr lang="en" sz="1650">
                <a:solidFill>
                  <a:srgbClr val="19921C"/>
                </a:solidFill>
                <a:highlight>
                  <a:srgbClr val="F2266C"/>
                </a:highlight>
              </a:rPr>
              <a:t>Step Six</a:t>
            </a:r>
            <a:endParaRPr sz="1650">
              <a:solidFill>
                <a:srgbClr val="19921C"/>
              </a:solidFill>
              <a:highlight>
                <a:srgbClr val="F2266C"/>
              </a:highlight>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Examine your artwork closely. What else can you add to your artwork to create unity between each of your panels?</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On each of the two white strips, use coloring tools of your choice to add shapes and lines that will help unify your artwork.</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Consider how these added designs will help to connect each of your patterns together.</a:t>
            </a:r>
            <a:endParaRPr sz="1650">
              <a:solidFill>
                <a:srgbClr val="333333"/>
              </a:solidFill>
            </a:endParaRPr>
          </a:p>
          <a:p>
            <a:pPr indent="0" lvl="0" marL="0" rtl="0" algn="l">
              <a:spcBef>
                <a:spcPts val="800"/>
              </a:spcBef>
              <a:spcAft>
                <a:spcPts val="0"/>
              </a:spcAft>
              <a:buNone/>
            </a:pPr>
            <a:r>
              <a:t/>
            </a:r>
            <a:endParaRPr sz="165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21</a:t>
            </a:r>
            <a:endParaRPr sz="1850">
              <a:solidFill>
                <a:srgbClr val="FFFFFF"/>
              </a:solidFill>
              <a:highlight>
                <a:srgbClr val="0D526F"/>
              </a:highlight>
              <a:latin typeface="Arial"/>
              <a:ea typeface="Arial"/>
              <a:cs typeface="Arial"/>
              <a:sym typeface="Arial"/>
            </a:endParaRPr>
          </a:p>
        </p:txBody>
      </p:sp>
      <p:sp>
        <p:nvSpPr>
          <p:cNvPr id="171" name="Google Shape;171;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17658" lvl="0" marL="457200" rtl="0" algn="l">
              <a:spcBef>
                <a:spcPts val="120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your three completed pattern artworks from Part A, B, and C Studio Times</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piece of white drawing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an eraser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pencil</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coloring tools of your choice</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a thin black marker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9x12 piece of black construction paper</a:t>
            </a:r>
            <a:endParaRPr sz="1650">
              <a:solidFill>
                <a:srgbClr val="333333"/>
              </a:solidFill>
              <a:highlight>
                <a:srgbClr val="FFFFFF"/>
              </a:highlight>
              <a:latin typeface="Arial"/>
              <a:ea typeface="Arial"/>
              <a:cs typeface="Arial"/>
              <a:sym typeface="Arial"/>
            </a:endParaRPr>
          </a:p>
          <a:p>
            <a:pPr indent="-317658" lvl="0" marL="457200" rtl="0" algn="l">
              <a:spcBef>
                <a:spcPts val="0"/>
              </a:spcBef>
              <a:spcAft>
                <a:spcPts val="0"/>
              </a:spcAft>
              <a:buClr>
                <a:srgbClr val="333333"/>
              </a:buClr>
              <a:buSzPct val="10000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6FAFB"/>
              </a:highlight>
              <a:latin typeface="Arial"/>
              <a:ea typeface="Arial"/>
              <a:cs typeface="Arial"/>
              <a:sym typeface="Arial"/>
            </a:endParaRPr>
          </a:p>
        </p:txBody>
      </p:sp>
      <p:sp>
        <p:nvSpPr>
          <p:cNvPr id="172" name="Google Shape;172;p26"/>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73" name="Google Shape;173;p26"/>
          <p:cNvSpPr txBox="1"/>
          <p:nvPr/>
        </p:nvSpPr>
        <p:spPr>
          <a:xfrm>
            <a:off x="3352500" y="0"/>
            <a:ext cx="5461800" cy="2895300"/>
          </a:xfrm>
          <a:prstGeom prst="rect">
            <a:avLst/>
          </a:prstGeom>
          <a:noFill/>
          <a:ln>
            <a:noFill/>
          </a:ln>
        </p:spPr>
        <p:txBody>
          <a:bodyPr anchorCtr="0" anchor="t" bIns="91425" lIns="91425" spcFirstLastPara="1" rIns="91425" wrap="square" tIns="91425">
            <a:spAutoFit/>
          </a:bodyPr>
          <a:lstStyle/>
          <a:p>
            <a:pPr indent="0" lvl="0" marL="0" marR="139700" rtl="0" algn="l">
              <a:lnSpc>
                <a:spcPct val="115000"/>
              </a:lnSpc>
              <a:spcBef>
                <a:spcPts val="0"/>
              </a:spcBef>
              <a:spcAft>
                <a:spcPts val="0"/>
              </a:spcAft>
              <a:buNone/>
            </a:pPr>
            <a:r>
              <a:rPr lang="en" sz="1650">
                <a:solidFill>
                  <a:srgbClr val="19921C"/>
                </a:solidFill>
                <a:highlight>
                  <a:srgbClr val="F2266C"/>
                </a:highlight>
              </a:rPr>
              <a:t>Step Seven</a:t>
            </a:r>
            <a:endParaRPr sz="1650">
              <a:solidFill>
                <a:srgbClr val="19921C"/>
              </a:solidFill>
              <a:highlight>
                <a:srgbClr val="F2266C"/>
              </a:highlight>
            </a:endParaRPr>
          </a:p>
          <a:p>
            <a:pPr indent="-333375" lvl="0" marL="457200" marR="139700" rtl="0" algn="l">
              <a:lnSpc>
                <a:spcPct val="115000"/>
              </a:lnSpc>
              <a:spcBef>
                <a:spcPts val="0"/>
              </a:spcBef>
              <a:spcAft>
                <a:spcPts val="0"/>
              </a:spcAft>
              <a:buClr>
                <a:srgbClr val="333333"/>
              </a:buClr>
              <a:buSzPts val="1650"/>
              <a:buChar char="●"/>
            </a:pPr>
            <a:r>
              <a:rPr lang="en" sz="1650">
                <a:solidFill>
                  <a:srgbClr val="333333"/>
                </a:solidFill>
              </a:rPr>
              <a:t>Constructively critique your work. What changes could you make to achieve unity? Sign and date your artwork. Attach your artwork into your sketchbook and keep it safe for later.</a:t>
            </a:r>
            <a:endParaRPr sz="1650">
              <a:solidFill>
                <a:srgbClr val="333333"/>
              </a:solidFill>
            </a:endParaRPr>
          </a:p>
          <a:p>
            <a:pPr indent="0" lvl="0" marL="0" rtl="0" algn="l">
              <a:lnSpc>
                <a:spcPct val="115000"/>
              </a:lnSpc>
              <a:spcBef>
                <a:spcPts val="1200"/>
              </a:spcBef>
              <a:spcAft>
                <a:spcPts val="0"/>
              </a:spcAft>
              <a:buNone/>
            </a:pPr>
            <a:r>
              <a:rPr b="1" lang="en" sz="1950">
                <a:solidFill>
                  <a:srgbClr val="333333"/>
                </a:solidFill>
                <a:highlight>
                  <a:srgbClr val="F6FAFB"/>
                </a:highlight>
              </a:rPr>
              <a:t>Submit your work to 02.01 Shape.</a:t>
            </a:r>
            <a:endParaRPr b="1" sz="1950">
              <a:solidFill>
                <a:srgbClr val="333333"/>
              </a:solidFill>
              <a:highlight>
                <a:srgbClr val="F6FAFB"/>
              </a:highlight>
            </a:endParaRPr>
          </a:p>
          <a:p>
            <a:pPr indent="0" lvl="0" marL="0" marR="139700" rtl="0" algn="l">
              <a:lnSpc>
                <a:spcPct val="115000"/>
              </a:lnSpc>
              <a:spcBef>
                <a:spcPts val="800"/>
              </a:spcBef>
              <a:spcAft>
                <a:spcPts val="0"/>
              </a:spcAft>
              <a:buNone/>
            </a:pPr>
            <a:r>
              <a:t/>
            </a:r>
            <a:endParaRPr sz="1650">
              <a:solidFill>
                <a:srgbClr val="19921C"/>
              </a:solidFill>
              <a:highlight>
                <a:srgbClr val="F2266C"/>
              </a:highlight>
            </a:endParaRPr>
          </a:p>
          <a:p>
            <a:pPr indent="0" lvl="0" marL="0" rtl="0" algn="l">
              <a:spcBef>
                <a:spcPts val="800"/>
              </a:spcBef>
              <a:spcAft>
                <a:spcPts val="0"/>
              </a:spcAft>
              <a:buNone/>
            </a:pPr>
            <a:r>
              <a:t/>
            </a:r>
            <a:endParaRPr sz="1650">
              <a:solidFill>
                <a:srgbClr val="333333"/>
              </a:solidFill>
            </a:endParaRPr>
          </a:p>
        </p:txBody>
      </p:sp>
      <p:pic>
        <p:nvPicPr>
          <p:cNvPr id="174" name="Google Shape;174;p26"/>
          <p:cNvPicPr preferRelativeResize="0"/>
          <p:nvPr/>
        </p:nvPicPr>
        <p:blipFill>
          <a:blip r:embed="rId3">
            <a:alphaModFix/>
          </a:blip>
          <a:stretch>
            <a:fillRect/>
          </a:stretch>
        </p:blipFill>
        <p:spPr>
          <a:xfrm>
            <a:off x="4101000" y="2040900"/>
            <a:ext cx="4535650" cy="297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l">
              <a:lnSpc>
                <a:spcPct val="115000"/>
              </a:lnSpc>
              <a:spcBef>
                <a:spcPts val="1200"/>
              </a:spcBef>
              <a:spcAft>
                <a:spcPts val="0"/>
              </a:spcAft>
              <a:buNone/>
            </a:pPr>
            <a:r>
              <a:rPr lang="en"/>
              <a:t>02.02 Bridget Riley</a:t>
            </a:r>
            <a:endParaRPr/>
          </a:p>
          <a:p>
            <a:pPr indent="0" lvl="0" marL="0" rtl="0" algn="ctr">
              <a:spcBef>
                <a:spcPts val="12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06</a:t>
            </a:r>
            <a:endParaRPr sz="1850">
              <a:solidFill>
                <a:srgbClr val="FFFFFF"/>
              </a:solidFill>
              <a:highlight>
                <a:srgbClr val="0D526F"/>
              </a:highlight>
              <a:latin typeface="Arial"/>
              <a:ea typeface="Arial"/>
              <a:cs typeface="Arial"/>
              <a:sym typeface="Arial"/>
            </a:endParaRPr>
          </a:p>
        </p:txBody>
      </p:sp>
      <p:sp>
        <p:nvSpPr>
          <p:cNvPr id="185" name="Google Shape;185;p2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permanent marker</a:t>
            </a:r>
            <a:endParaRPr sz="1650">
              <a:solidFill>
                <a:srgbClr val="333333"/>
              </a:solidFill>
              <a:highlight>
                <a:srgbClr val="FFFFFF"/>
              </a:highlight>
              <a:latin typeface="Arial"/>
              <a:ea typeface="Arial"/>
              <a:cs typeface="Arial"/>
              <a:sym typeface="Arial"/>
            </a:endParaRPr>
          </a:p>
        </p:txBody>
      </p:sp>
      <p:sp>
        <p:nvSpPr>
          <p:cNvPr id="186" name="Google Shape;186;p28"/>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87" name="Google Shape;187;p28"/>
          <p:cNvPicPr preferRelativeResize="0"/>
          <p:nvPr/>
        </p:nvPicPr>
        <p:blipFill>
          <a:blip r:embed="rId3">
            <a:alphaModFix/>
          </a:blip>
          <a:stretch>
            <a:fillRect/>
          </a:stretch>
        </p:blipFill>
        <p:spPr>
          <a:xfrm>
            <a:off x="4572000" y="65275"/>
            <a:ext cx="4409850" cy="4940624"/>
          </a:xfrm>
          <a:prstGeom prst="rect">
            <a:avLst/>
          </a:prstGeom>
          <a:noFill/>
          <a:ln>
            <a:noFill/>
          </a:ln>
        </p:spPr>
      </p:pic>
      <p:sp>
        <p:nvSpPr>
          <p:cNvPr id="188" name="Google Shape;188;p28"/>
          <p:cNvSpPr txBox="1"/>
          <p:nvPr/>
        </p:nvSpPr>
        <p:spPr>
          <a:xfrm>
            <a:off x="3004700" y="185025"/>
            <a:ext cx="1650300" cy="47970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Print the Op Art Cube activity sheet onto white printer paper.</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333333"/>
                </a:solidFill>
              </a:rPr>
              <a:t>Do Not put the cube together until the assignments says so on page 19.</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06</a:t>
            </a:r>
            <a:endParaRPr sz="1850">
              <a:solidFill>
                <a:srgbClr val="FFFFFF"/>
              </a:solidFill>
              <a:highlight>
                <a:srgbClr val="0D526F"/>
              </a:highlight>
              <a:latin typeface="Arial"/>
              <a:ea typeface="Arial"/>
              <a:cs typeface="Arial"/>
              <a:sym typeface="Arial"/>
            </a:endParaRPr>
          </a:p>
        </p:txBody>
      </p:sp>
      <p:sp>
        <p:nvSpPr>
          <p:cNvPr id="194" name="Google Shape;194;p2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permanent marker</a:t>
            </a:r>
            <a:endParaRPr sz="1650">
              <a:solidFill>
                <a:srgbClr val="333333"/>
              </a:solidFill>
              <a:highlight>
                <a:srgbClr val="FFFFFF"/>
              </a:highlight>
              <a:latin typeface="Arial"/>
              <a:ea typeface="Arial"/>
              <a:cs typeface="Arial"/>
              <a:sym typeface="Arial"/>
            </a:endParaRPr>
          </a:p>
        </p:txBody>
      </p:sp>
      <p:sp>
        <p:nvSpPr>
          <p:cNvPr id="195" name="Google Shape;195;p29"/>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96" name="Google Shape;196;p29"/>
          <p:cNvSpPr txBox="1"/>
          <p:nvPr/>
        </p:nvSpPr>
        <p:spPr>
          <a:xfrm>
            <a:off x="3715150" y="222025"/>
            <a:ext cx="5321100" cy="50283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Choose two squares of the cube on the Op Art Cube activity sheet. Using a pencil, fill in these two squares with one or both of the techniques you practiced in the Try It activity.</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You can choose to outline or color in your Op Art inspired designs using a thin, black permanent marker.</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Keep your Op Art Cube activity sheet somewhere safe. You will be using it again later.</a:t>
            </a:r>
            <a:endParaRPr sz="1650">
              <a:solidFill>
                <a:srgbClr val="333333"/>
              </a:solidFill>
            </a:endParaRPr>
          </a:p>
          <a:p>
            <a:pPr indent="0" lvl="0" marL="139700" marR="139700" rtl="0" algn="l">
              <a:lnSpc>
                <a:spcPct val="115000"/>
              </a:lnSpc>
              <a:spcBef>
                <a:spcPts val="1200"/>
              </a:spcBef>
              <a:spcAft>
                <a:spcPts val="1200"/>
              </a:spcAft>
              <a:buNone/>
            </a:pPr>
            <a:r>
              <a:rPr lang="en" sz="2650">
                <a:solidFill>
                  <a:srgbClr val="333333"/>
                </a:solidFill>
                <a:highlight>
                  <a:srgbClr val="FCFAF1"/>
                </a:highlight>
              </a:rPr>
              <a:t>You have reached the end of Part A!</a:t>
            </a:r>
            <a:endParaRPr sz="1650">
              <a:solidFill>
                <a:srgbClr val="3333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02" name="Google Shape;202;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6FAFB"/>
              </a:highlight>
              <a:latin typeface="Arial"/>
              <a:ea typeface="Arial"/>
              <a:cs typeface="Arial"/>
              <a:sym typeface="Arial"/>
            </a:endParaRPr>
          </a:p>
        </p:txBody>
      </p:sp>
      <p:sp>
        <p:nvSpPr>
          <p:cNvPr id="203" name="Google Shape;203;p30"/>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04" name="Google Shape;204;p30"/>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05" name="Google Shape;205;p30"/>
          <p:cNvSpPr txBox="1"/>
          <p:nvPr/>
        </p:nvSpPr>
        <p:spPr>
          <a:xfrm>
            <a:off x="3470925" y="162825"/>
            <a:ext cx="5447100" cy="296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Begin by choosing two blank squares on the Op Art Cube activity sheet that you want to fill in.</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 each of your two chosen squares, draw the outline of an object using a pencil. Your object can be a vase, a plate, or maybe even a t-shirt.</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p:txBody>
      </p:sp>
      <p:pic>
        <p:nvPicPr>
          <p:cNvPr id="206" name="Google Shape;206;p30"/>
          <p:cNvPicPr preferRelativeResize="0"/>
          <p:nvPr/>
        </p:nvPicPr>
        <p:blipFill>
          <a:blip r:embed="rId3">
            <a:alphaModFix/>
          </a:blip>
          <a:stretch>
            <a:fillRect/>
          </a:stretch>
        </p:blipFill>
        <p:spPr>
          <a:xfrm>
            <a:off x="4448825" y="2665975"/>
            <a:ext cx="4173024" cy="2347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12" name="Google Shape;212;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6FAFB"/>
              </a:highlight>
              <a:latin typeface="Arial"/>
              <a:ea typeface="Arial"/>
              <a:cs typeface="Arial"/>
              <a:sym typeface="Arial"/>
            </a:endParaRPr>
          </a:p>
        </p:txBody>
      </p:sp>
      <p:sp>
        <p:nvSpPr>
          <p:cNvPr id="213" name="Google Shape;213;p31"/>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14" name="Google Shape;214;p31"/>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15" name="Google Shape;215;p31"/>
          <p:cNvSpPr txBox="1"/>
          <p:nvPr/>
        </p:nvSpPr>
        <p:spPr>
          <a:xfrm>
            <a:off x="3470925" y="162825"/>
            <a:ext cx="5447100" cy="27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139700" marR="139700" rtl="0" algn="l">
              <a:lnSpc>
                <a:spcPct val="115000"/>
              </a:lnSpc>
              <a:spcBef>
                <a:spcPts val="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Choose a geometric shape, like a circle or square. Inside each of your objects, use a pencil to draw the geometric shape. Repeat it so that the shape overlaps within the object.</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Be sure to choose different geometric shapes for each of your squares.</a:t>
            </a:r>
            <a:endParaRPr>
              <a:latin typeface="Source Code Pro"/>
              <a:ea typeface="Source Code Pro"/>
              <a:cs typeface="Source Code Pro"/>
              <a:sym typeface="Source Code Pro"/>
            </a:endParaRPr>
          </a:p>
        </p:txBody>
      </p:sp>
      <p:pic>
        <p:nvPicPr>
          <p:cNvPr id="216" name="Google Shape;216;p31"/>
          <p:cNvPicPr preferRelativeResize="0"/>
          <p:nvPr/>
        </p:nvPicPr>
        <p:blipFill>
          <a:blip r:embed="rId3">
            <a:alphaModFix/>
          </a:blip>
          <a:stretch>
            <a:fillRect/>
          </a:stretch>
        </p:blipFill>
        <p:spPr>
          <a:xfrm>
            <a:off x="4870650" y="2801975"/>
            <a:ext cx="3891802" cy="2189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7</a:t>
            </a:r>
            <a:endParaRPr sz="1850">
              <a:solidFill>
                <a:srgbClr val="FFFFFF"/>
              </a:solidFill>
              <a:highlight>
                <a:srgbClr val="0D526F"/>
              </a:highlight>
              <a:latin typeface="Arial"/>
              <a:ea typeface="Arial"/>
              <a:cs typeface="Arial"/>
              <a:sym typeface="Arial"/>
            </a:endParaRPr>
          </a:p>
        </p:txBody>
      </p:sp>
      <p:sp>
        <p:nvSpPr>
          <p:cNvPr id="63" name="Google Shape;63;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a:p>
        </p:txBody>
      </p:sp>
      <p:sp>
        <p:nvSpPr>
          <p:cNvPr id="64" name="Google Shape;64;p14"/>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illustration of a pencil beside a sheet of paper with geometric shapes drawn on it" id="65" name="Google Shape;65;p14"/>
          <p:cNvPicPr preferRelativeResize="0"/>
          <p:nvPr/>
        </p:nvPicPr>
        <p:blipFill>
          <a:blip r:embed="rId3">
            <a:alphaModFix/>
          </a:blip>
          <a:stretch>
            <a:fillRect/>
          </a:stretch>
        </p:blipFill>
        <p:spPr>
          <a:xfrm>
            <a:off x="6713450" y="3763271"/>
            <a:ext cx="2379907" cy="1338700"/>
          </a:xfrm>
          <a:prstGeom prst="rect">
            <a:avLst/>
          </a:prstGeom>
          <a:noFill/>
          <a:ln>
            <a:noFill/>
          </a:ln>
        </p:spPr>
      </p:pic>
      <p:sp>
        <p:nvSpPr>
          <p:cNvPr id="66" name="Google Shape;66;p14"/>
          <p:cNvSpPr txBox="1"/>
          <p:nvPr/>
        </p:nvSpPr>
        <p:spPr>
          <a:xfrm>
            <a:off x="3327675" y="140625"/>
            <a:ext cx="57852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 your 3x6 piece of paper, use a pencil to create your own pattern. If you forget what a pattern is, just remember that it is a series of shapes that repeat. Your pattern should include at least three geometric shapes and at least two partitioned shapes and should take up most of the space on your paper.</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The element of art known as color is also very important to consider when creating the principle of design known as pattern. The colors you use need to repeat, too! Keep this in mind while adding colors to your shapes.</a:t>
            </a:r>
            <a:endParaRPr sz="1650">
              <a:solidFill>
                <a:srgbClr val="33333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22" name="Google Shape;222;p3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6FAFB"/>
              </a:highlight>
              <a:latin typeface="Arial"/>
              <a:ea typeface="Arial"/>
              <a:cs typeface="Arial"/>
              <a:sym typeface="Arial"/>
            </a:endParaRPr>
          </a:p>
        </p:txBody>
      </p:sp>
      <p:sp>
        <p:nvSpPr>
          <p:cNvPr id="223" name="Google Shape;223;p32"/>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24" name="Google Shape;224;p32"/>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25" name="Google Shape;225;p32"/>
          <p:cNvSpPr txBox="1"/>
          <p:nvPr/>
        </p:nvSpPr>
        <p:spPr>
          <a:xfrm>
            <a:off x="3004700" y="162825"/>
            <a:ext cx="6031500" cy="53859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Now that you've completed the inside of your objects, let's focus your attention to the space surrounding your objects.</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333333"/>
                </a:solidFill>
              </a:rPr>
              <a:t>Choose a different geometric shape, such as a triangle. In the space around your object, use a pencil to draw the geometric shape. Repeat it so that the shapes overlap.</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Be sure to choose different geometric shapes for each of your squares. They should also be different from the shape inside your object.</a:t>
            </a:r>
            <a:endParaRPr sz="1650">
              <a:solidFill>
                <a:srgbClr val="333333"/>
              </a:solidFill>
            </a:endParaRPr>
          </a:p>
          <a:p>
            <a:pPr indent="0" lvl="0" marL="457200" marR="139700" rtl="0" algn="l">
              <a:lnSpc>
                <a:spcPct val="115000"/>
              </a:lnSpc>
              <a:spcBef>
                <a:spcPts val="6300"/>
              </a:spcBef>
              <a:spcAft>
                <a:spcPts val="0"/>
              </a:spcAft>
              <a:buNone/>
            </a:pPr>
            <a:r>
              <a:t/>
            </a:r>
            <a:endParaRPr sz="1650">
              <a:solidFill>
                <a:srgbClr val="333333"/>
              </a:solidFill>
            </a:endParaRPr>
          </a:p>
          <a:p>
            <a:pPr indent="0" lvl="0" marL="0" marR="139700" rtl="0" algn="l">
              <a:lnSpc>
                <a:spcPct val="115000"/>
              </a:lnSpc>
              <a:spcBef>
                <a:spcPts val="6300"/>
              </a:spcBef>
              <a:spcAft>
                <a:spcPts val="6300"/>
              </a:spcAft>
              <a:buNone/>
            </a:pPr>
            <a:r>
              <a:t/>
            </a:r>
            <a:endParaRPr>
              <a:latin typeface="Source Code Pro"/>
              <a:ea typeface="Source Code Pro"/>
              <a:cs typeface="Source Code Pro"/>
              <a:sym typeface="Source Code Pro"/>
            </a:endParaRPr>
          </a:p>
        </p:txBody>
      </p:sp>
      <p:pic>
        <p:nvPicPr>
          <p:cNvPr id="226" name="Google Shape;226;p32"/>
          <p:cNvPicPr preferRelativeResize="0"/>
          <p:nvPr/>
        </p:nvPicPr>
        <p:blipFill>
          <a:blip r:embed="rId3">
            <a:alphaModFix/>
          </a:blip>
          <a:stretch>
            <a:fillRect/>
          </a:stretch>
        </p:blipFill>
        <p:spPr>
          <a:xfrm>
            <a:off x="5898375" y="3293325"/>
            <a:ext cx="3170800" cy="1783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32" name="Google Shape;232;p3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6FAFB"/>
              </a:highlight>
              <a:latin typeface="Arial"/>
              <a:ea typeface="Arial"/>
              <a:cs typeface="Arial"/>
              <a:sym typeface="Arial"/>
            </a:endParaRPr>
          </a:p>
        </p:txBody>
      </p:sp>
      <p:sp>
        <p:nvSpPr>
          <p:cNvPr id="233" name="Google Shape;233;p33"/>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34" name="Google Shape;234;p33"/>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35" name="Google Shape;235;p33"/>
          <p:cNvSpPr txBox="1"/>
          <p:nvPr/>
        </p:nvSpPr>
        <p:spPr>
          <a:xfrm>
            <a:off x="3004700" y="162825"/>
            <a:ext cx="6031500" cy="52005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Five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Next, use a black marker to trace around the outline of each of your objects. For example, if you've drawn a plate and a t-shirt, only use the black marker to outline the edges of these objects.</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Six</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Now, let's add some color! Color in the shapes you've drawn inside each of your objects. Choose a different color for each object.</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The colors you're using to color in your shapes inside each of your objects should be very different so that they stand out!</a:t>
            </a:r>
            <a:endParaRPr sz="1650">
              <a:solidFill>
                <a:srgbClr val="333333"/>
              </a:solidFill>
            </a:endParaRPr>
          </a:p>
          <a:p>
            <a:pPr indent="0" lvl="0" marL="0" marR="139700" rtl="0" algn="l">
              <a:lnSpc>
                <a:spcPct val="115000"/>
              </a:lnSpc>
              <a:spcBef>
                <a:spcPts val="6300"/>
              </a:spcBef>
              <a:spcAft>
                <a:spcPts val="6300"/>
              </a:spcAft>
              <a:buNone/>
            </a:pPr>
            <a:r>
              <a:t/>
            </a:r>
            <a:endParaRPr sz="1650">
              <a:solidFill>
                <a:srgbClr val="33333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41" name="Google Shape;241;p3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6FAFB"/>
              </a:highlight>
              <a:latin typeface="Arial"/>
              <a:ea typeface="Arial"/>
              <a:cs typeface="Arial"/>
              <a:sym typeface="Arial"/>
            </a:endParaRPr>
          </a:p>
        </p:txBody>
      </p:sp>
      <p:sp>
        <p:nvSpPr>
          <p:cNvPr id="242" name="Google Shape;242;p34"/>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43" name="Google Shape;243;p34"/>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44" name="Google Shape;244;p34"/>
          <p:cNvSpPr txBox="1"/>
          <p:nvPr/>
        </p:nvSpPr>
        <p:spPr>
          <a:xfrm>
            <a:off x="3004700" y="162825"/>
            <a:ext cx="6031500" cy="2778300"/>
          </a:xfrm>
          <a:prstGeom prst="rect">
            <a:avLst/>
          </a:prstGeom>
          <a:noFill/>
          <a:ln>
            <a:noFill/>
          </a:ln>
        </p:spPr>
        <p:txBody>
          <a:bodyPr anchorCtr="0" anchor="t" bIns="91425" lIns="91425" spcFirstLastPara="1" rIns="91425" wrap="square" tIns="91425">
            <a:spAutoFit/>
          </a:bodyPr>
          <a:lstStyle/>
          <a:p>
            <a:pPr indent="0" lvl="0" marL="0" marR="139700" rtl="0" algn="l">
              <a:lnSpc>
                <a:spcPct val="115000"/>
              </a:lnSpc>
              <a:spcBef>
                <a:spcPts val="0"/>
              </a:spcBef>
              <a:spcAft>
                <a:spcPts val="0"/>
              </a:spcAft>
              <a:buNone/>
            </a:pPr>
            <a:r>
              <a:rPr lang="en" sz="1650">
                <a:solidFill>
                  <a:srgbClr val="19921C"/>
                </a:solidFill>
                <a:highlight>
                  <a:srgbClr val="F2266C"/>
                </a:highlight>
              </a:rPr>
              <a:t>Step Seven</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Add color to the shapes surrounding your object, too. Similar to Step Six, choose two different colors to use to color in the shapes you've drawn surrounding each of your objects.</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Are you using colors that stand out when used together? The more different the colors you're using are, the more your artwork will look like an illusion.</a:t>
            </a:r>
            <a:endParaRPr sz="1650">
              <a:solidFill>
                <a:srgbClr val="19921C"/>
              </a:solidFill>
              <a:highlight>
                <a:srgbClr val="F2266C"/>
              </a:highlight>
            </a:endParaRPr>
          </a:p>
        </p:txBody>
      </p:sp>
      <p:pic>
        <p:nvPicPr>
          <p:cNvPr id="245" name="Google Shape;245;p34"/>
          <p:cNvPicPr preferRelativeResize="0"/>
          <p:nvPr/>
        </p:nvPicPr>
        <p:blipFill>
          <a:blip r:embed="rId3">
            <a:alphaModFix/>
          </a:blip>
          <a:stretch>
            <a:fillRect/>
          </a:stretch>
        </p:blipFill>
        <p:spPr>
          <a:xfrm>
            <a:off x="4448825" y="2877825"/>
            <a:ext cx="3743776" cy="2105876"/>
          </a:xfrm>
          <a:prstGeom prst="rect">
            <a:avLst/>
          </a:prstGeom>
          <a:noFill/>
          <a:ln>
            <a:noFill/>
          </a:ln>
        </p:spPr>
      </p:pic>
      <p:sp>
        <p:nvSpPr>
          <p:cNvPr id="246" name="Google Shape;246;p34"/>
          <p:cNvSpPr txBox="1"/>
          <p:nvPr/>
        </p:nvSpPr>
        <p:spPr>
          <a:xfrm>
            <a:off x="133225" y="3774375"/>
            <a:ext cx="4143300" cy="8463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11</a:t>
            </a:r>
            <a:endParaRPr sz="1850">
              <a:solidFill>
                <a:srgbClr val="FFFFFF"/>
              </a:solidFill>
              <a:highlight>
                <a:srgbClr val="0D526F"/>
              </a:highlight>
              <a:latin typeface="Arial"/>
              <a:ea typeface="Arial"/>
              <a:cs typeface="Arial"/>
              <a:sym typeface="Arial"/>
            </a:endParaRPr>
          </a:p>
        </p:txBody>
      </p:sp>
      <p:sp>
        <p:nvSpPr>
          <p:cNvPr id="252" name="Google Shape;252;p35"/>
          <p:cNvSpPr txBox="1"/>
          <p:nvPr>
            <p:ph idx="1" type="body"/>
          </p:nvPr>
        </p:nvSpPr>
        <p:spPr>
          <a:xfrm>
            <a:off x="311700" y="1389600"/>
            <a:ext cx="2808000" cy="1970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25516" lvl="0" marL="457200" rtl="0" algn="l">
              <a:spcBef>
                <a:spcPts val="1200"/>
              </a:spcBef>
              <a:spcAft>
                <a:spcPts val="0"/>
              </a:spcAft>
              <a:buClr>
                <a:srgbClr val="333333"/>
              </a:buClr>
              <a:buSzPct val="100000"/>
              <a:buFont typeface="Arial"/>
              <a:buChar char="●"/>
            </a:pPr>
            <a:r>
              <a:rPr lang="en" sz="1650">
                <a:solidFill>
                  <a:srgbClr val="333333"/>
                </a:solidFill>
                <a:highlight>
                  <a:srgbClr val="F6FAFB"/>
                </a:highlight>
                <a:latin typeface="Arial"/>
                <a:ea typeface="Arial"/>
                <a:cs typeface="Arial"/>
                <a:sym typeface="Arial"/>
              </a:rPr>
              <a:t>your Op Art Cube activity sheet</a:t>
            </a:r>
            <a:endParaRPr sz="1650">
              <a:solidFill>
                <a:srgbClr val="333333"/>
              </a:solidFill>
              <a:highlight>
                <a:srgbClr val="F6FAFB"/>
              </a:highlight>
              <a:latin typeface="Arial"/>
              <a:ea typeface="Arial"/>
              <a:cs typeface="Arial"/>
              <a:sym typeface="Arial"/>
            </a:endParaRPr>
          </a:p>
          <a:p>
            <a:pPr indent="-325516" lvl="0" marL="457200" rtl="0" algn="l">
              <a:spcBef>
                <a:spcPts val="0"/>
              </a:spcBef>
              <a:spcAft>
                <a:spcPts val="0"/>
              </a:spcAft>
              <a:buClr>
                <a:srgbClr val="333333"/>
              </a:buClr>
              <a:buSzPct val="10000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25516" lvl="0" marL="457200" rtl="0" algn="l">
              <a:spcBef>
                <a:spcPts val="0"/>
              </a:spcBef>
              <a:spcAft>
                <a:spcPts val="0"/>
              </a:spcAft>
              <a:buClr>
                <a:srgbClr val="333333"/>
              </a:buClr>
              <a:buSzPct val="10000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25516" lvl="0" marL="457200" rtl="0" algn="l">
              <a:spcBef>
                <a:spcPts val="0"/>
              </a:spcBef>
              <a:spcAft>
                <a:spcPts val="0"/>
              </a:spcAft>
              <a:buClr>
                <a:srgbClr val="333333"/>
              </a:buClr>
              <a:buSzPct val="100000"/>
              <a:buFont typeface="Arial"/>
              <a:buChar char="●"/>
            </a:pPr>
            <a:r>
              <a:rPr lang="en" sz="1650">
                <a:solidFill>
                  <a:srgbClr val="333333"/>
                </a:solidFill>
                <a:highlight>
                  <a:srgbClr val="F6FAFB"/>
                </a:highlight>
                <a:latin typeface="Arial"/>
                <a:ea typeface="Arial"/>
                <a:cs typeface="Arial"/>
                <a:sym typeface="Arial"/>
              </a:rPr>
              <a:t>an eraser</a:t>
            </a:r>
            <a:endParaRPr sz="1650">
              <a:solidFill>
                <a:srgbClr val="333333"/>
              </a:solidFill>
              <a:highlight>
                <a:srgbClr val="F6FAFB"/>
              </a:highlight>
              <a:latin typeface="Arial"/>
              <a:ea typeface="Arial"/>
              <a:cs typeface="Arial"/>
              <a:sym typeface="Arial"/>
            </a:endParaRPr>
          </a:p>
          <a:p>
            <a:pPr indent="-325516" lvl="0" marL="457200" rtl="0" algn="l">
              <a:spcBef>
                <a:spcPts val="0"/>
              </a:spcBef>
              <a:spcAft>
                <a:spcPts val="0"/>
              </a:spcAft>
              <a:buClr>
                <a:srgbClr val="333333"/>
              </a:buClr>
              <a:buSzPct val="100000"/>
              <a:buFont typeface="Arial"/>
              <a:buChar char="●"/>
            </a:pPr>
            <a:r>
              <a:rPr lang="en" sz="1650">
                <a:solidFill>
                  <a:srgbClr val="333333"/>
                </a:solidFill>
                <a:highlight>
                  <a:srgbClr val="F6FAFB"/>
                </a:highlight>
                <a:latin typeface="Arial"/>
                <a:ea typeface="Arial"/>
                <a:cs typeface="Arial"/>
                <a:sym typeface="Arial"/>
              </a:rPr>
              <a:t>four colorful markers</a:t>
            </a:r>
            <a:endParaRPr sz="1650">
              <a:solidFill>
                <a:srgbClr val="333333"/>
              </a:solidFill>
              <a:highlight>
                <a:srgbClr val="FFFFFF"/>
              </a:highlight>
              <a:latin typeface="Arial"/>
              <a:ea typeface="Arial"/>
              <a:cs typeface="Arial"/>
              <a:sym typeface="Arial"/>
            </a:endParaRPr>
          </a:p>
        </p:txBody>
      </p:sp>
      <p:sp>
        <p:nvSpPr>
          <p:cNvPr id="253" name="Google Shape;253;p35"/>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54" name="Google Shape;254;p35"/>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55" name="Google Shape;255;p35"/>
          <p:cNvSpPr txBox="1"/>
          <p:nvPr/>
        </p:nvSpPr>
        <p:spPr>
          <a:xfrm>
            <a:off x="3004700" y="162825"/>
            <a:ext cx="6031500" cy="438600"/>
          </a:xfrm>
          <a:prstGeom prst="rect">
            <a:avLst/>
          </a:prstGeom>
          <a:noFill/>
          <a:ln>
            <a:noFill/>
          </a:ln>
        </p:spPr>
        <p:txBody>
          <a:bodyPr anchorCtr="0" anchor="t" bIns="91425" lIns="91425" spcFirstLastPara="1" rIns="91425" wrap="square" tIns="91425">
            <a:spAutoFit/>
          </a:bodyPr>
          <a:lstStyle/>
          <a:p>
            <a:pPr indent="0" lvl="0" marL="0" marR="139700" rtl="0" algn="l">
              <a:lnSpc>
                <a:spcPct val="115000"/>
              </a:lnSpc>
              <a:spcBef>
                <a:spcPts val="2300"/>
              </a:spcBef>
              <a:spcAft>
                <a:spcPts val="6300"/>
              </a:spcAft>
              <a:buNone/>
            </a:pPr>
            <a:r>
              <a:t/>
            </a:r>
            <a:endParaRPr sz="1650">
              <a:solidFill>
                <a:srgbClr val="19921C"/>
              </a:solidFill>
              <a:highlight>
                <a:srgbClr val="F2266C"/>
              </a:highlight>
            </a:endParaRPr>
          </a:p>
        </p:txBody>
      </p:sp>
      <p:sp>
        <p:nvSpPr>
          <p:cNvPr id="256" name="Google Shape;256;p35"/>
          <p:cNvSpPr txBox="1"/>
          <p:nvPr/>
        </p:nvSpPr>
        <p:spPr>
          <a:xfrm>
            <a:off x="3759575" y="96200"/>
            <a:ext cx="5128800" cy="20919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Eight</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Keep your Op Art Cube activity sheet somewhere safe. You will be using it again later.</a:t>
            </a:r>
            <a:endParaRPr sz="1650">
              <a:solidFill>
                <a:srgbClr val="333333"/>
              </a:solidFill>
            </a:endParaRPr>
          </a:p>
          <a:p>
            <a:pPr indent="0" lvl="0" marL="139700" marR="139700" rtl="0" algn="l">
              <a:lnSpc>
                <a:spcPct val="115000"/>
              </a:lnSpc>
              <a:spcBef>
                <a:spcPts val="1200"/>
              </a:spcBef>
              <a:spcAft>
                <a:spcPts val="1200"/>
              </a:spcAft>
              <a:buNone/>
            </a:pPr>
            <a:r>
              <a:rPr lang="en" sz="2650">
                <a:solidFill>
                  <a:srgbClr val="333333"/>
                </a:solidFill>
                <a:highlight>
                  <a:srgbClr val="FCFAF1"/>
                </a:highlight>
              </a:rPr>
              <a:t>You have reached the end of Part B!</a:t>
            </a:r>
            <a:endParaRPr sz="1650">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262" name="Google Shape;262;p36"/>
          <p:cNvSpPr txBox="1"/>
          <p:nvPr>
            <p:ph idx="1" type="body"/>
          </p:nvPr>
        </p:nvSpPr>
        <p:spPr>
          <a:xfrm>
            <a:off x="311700" y="1389600"/>
            <a:ext cx="2808000" cy="197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your completed Op Art Cube activity sheet</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clear tape</a:t>
            </a:r>
            <a:endParaRPr sz="1650">
              <a:solidFill>
                <a:srgbClr val="333333"/>
              </a:solidFill>
              <a:highlight>
                <a:srgbClr val="FFFFFF"/>
              </a:highlight>
              <a:latin typeface="Arial"/>
              <a:ea typeface="Arial"/>
              <a:cs typeface="Arial"/>
              <a:sym typeface="Arial"/>
            </a:endParaRPr>
          </a:p>
        </p:txBody>
      </p:sp>
      <p:sp>
        <p:nvSpPr>
          <p:cNvPr id="263" name="Google Shape;263;p36"/>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64" name="Google Shape;264;p36"/>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65" name="Google Shape;265;p36"/>
          <p:cNvSpPr txBox="1"/>
          <p:nvPr/>
        </p:nvSpPr>
        <p:spPr>
          <a:xfrm>
            <a:off x="3004700" y="162825"/>
            <a:ext cx="6031500" cy="52815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Look at your Op Art Cube activity sheet for instructions on how to assemble your Op Art Cube.</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Cut your cube out using scissors to carefully cut along the lines and edges of the Op Art Cube activity sheet. Be sure to not cut off any of the tabs that surround your cube. You will need these to assemble your cube in a later step. As you complete each step on the checklist, check it off! You're one step closer to having your own Op Art Cube.</a:t>
            </a:r>
            <a:endParaRPr sz="1650">
              <a:solidFill>
                <a:srgbClr val="333333"/>
              </a:solidFill>
            </a:endParaRPr>
          </a:p>
          <a:p>
            <a:pPr indent="0" lvl="0" marL="139700" marR="139700" rtl="0" algn="l">
              <a:lnSpc>
                <a:spcPct val="115000"/>
              </a:lnSpc>
              <a:spcBef>
                <a:spcPts val="120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It's time to assemble! Carefully follow the instructions on the Op Art Cube activity sheet to assemble your Op Art Cube. While assembling your Op Art Cube, use clear tape to secure your Op Art Cube together.</a:t>
            </a:r>
            <a:endParaRPr sz="1650">
              <a:solidFill>
                <a:srgbClr val="333333"/>
              </a:solidFill>
            </a:endParaRPr>
          </a:p>
          <a:p>
            <a:pPr indent="0" lvl="0" marL="139700" marR="139700" rtl="0" algn="l">
              <a:lnSpc>
                <a:spcPct val="115000"/>
              </a:lnSpc>
              <a:spcBef>
                <a:spcPts val="1200"/>
              </a:spcBef>
              <a:spcAft>
                <a:spcPts val="1200"/>
              </a:spcAft>
              <a:buNone/>
            </a:pPr>
            <a:r>
              <a:t/>
            </a:r>
            <a:endParaRPr sz="1650">
              <a:solidFill>
                <a:srgbClr val="33333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271" name="Google Shape;271;p37"/>
          <p:cNvSpPr txBox="1"/>
          <p:nvPr>
            <p:ph idx="1" type="body"/>
          </p:nvPr>
        </p:nvSpPr>
        <p:spPr>
          <a:xfrm>
            <a:off x="311700" y="1389600"/>
            <a:ext cx="2808000" cy="241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your completed Op Art Cube activity sheet</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clear tape</a:t>
            </a:r>
            <a:endParaRPr sz="1650">
              <a:solidFill>
                <a:srgbClr val="333333"/>
              </a:solidFill>
              <a:highlight>
                <a:srgbClr val="FFFFFF"/>
              </a:highlight>
              <a:latin typeface="Arial"/>
              <a:ea typeface="Arial"/>
              <a:cs typeface="Arial"/>
              <a:sym typeface="Arial"/>
            </a:endParaRPr>
          </a:p>
          <a:p>
            <a:pPr indent="0" lvl="0" marL="0" rtl="0" algn="l">
              <a:spcBef>
                <a:spcPts val="800"/>
              </a:spcBef>
              <a:spcAft>
                <a:spcPts val="800"/>
              </a:spcAft>
              <a:buNone/>
            </a:pPr>
            <a:r>
              <a:t/>
            </a:r>
            <a:endParaRPr sz="1650">
              <a:solidFill>
                <a:srgbClr val="333333"/>
              </a:solidFill>
              <a:highlight>
                <a:srgbClr val="FFFFFF"/>
              </a:highlight>
              <a:latin typeface="Arial"/>
              <a:ea typeface="Arial"/>
              <a:cs typeface="Arial"/>
              <a:sym typeface="Arial"/>
            </a:endParaRPr>
          </a:p>
        </p:txBody>
      </p:sp>
      <p:sp>
        <p:nvSpPr>
          <p:cNvPr id="272" name="Google Shape;272;p37"/>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273" name="Google Shape;273;p37"/>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sp>
        <p:nvSpPr>
          <p:cNvPr id="274" name="Google Shape;274;p37"/>
          <p:cNvSpPr txBox="1"/>
          <p:nvPr/>
        </p:nvSpPr>
        <p:spPr>
          <a:xfrm>
            <a:off x="3004700" y="162825"/>
            <a:ext cx="6031500" cy="47928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750">
                <a:solidFill>
                  <a:srgbClr val="19921C"/>
                </a:solidFill>
                <a:highlight>
                  <a:srgbClr val="F2266C"/>
                </a:highlight>
              </a:rPr>
              <a:t>Step Four</a:t>
            </a:r>
            <a:endParaRPr sz="1750">
              <a:solidFill>
                <a:srgbClr val="19921C"/>
              </a:solidFill>
              <a:highlight>
                <a:srgbClr val="F2266C"/>
              </a:highlight>
            </a:endParaRPr>
          </a:p>
          <a:p>
            <a:pPr indent="0" lvl="0" marL="139700" marR="139700" rtl="0" algn="l">
              <a:lnSpc>
                <a:spcPct val="115000"/>
              </a:lnSpc>
              <a:spcBef>
                <a:spcPts val="0"/>
              </a:spcBef>
              <a:spcAft>
                <a:spcPts val="0"/>
              </a:spcAft>
              <a:buNone/>
            </a:pPr>
            <a:r>
              <a:rPr lang="en" sz="1750">
                <a:solidFill>
                  <a:srgbClr val="333333"/>
                </a:solidFill>
              </a:rPr>
              <a:t>In your sketchbook, reflect on two of the optical illusions you created. Think about these questions to guide your reflection.</a:t>
            </a:r>
            <a:endParaRPr sz="1750">
              <a:solidFill>
                <a:srgbClr val="333333"/>
              </a:solidFill>
            </a:endParaRPr>
          </a:p>
          <a:p>
            <a:pPr indent="-339725" lvl="0" marL="596900" marR="139700" rtl="0" algn="l">
              <a:lnSpc>
                <a:spcPct val="115000"/>
              </a:lnSpc>
              <a:spcBef>
                <a:spcPts val="1200"/>
              </a:spcBef>
              <a:spcAft>
                <a:spcPts val="0"/>
              </a:spcAft>
              <a:buClr>
                <a:srgbClr val="333333"/>
              </a:buClr>
              <a:buSzPts val="1750"/>
              <a:buChar char="●"/>
            </a:pPr>
            <a:r>
              <a:rPr lang="en" sz="1750">
                <a:solidFill>
                  <a:srgbClr val="333333"/>
                </a:solidFill>
              </a:rPr>
              <a:t>How did you create your illusions?</a:t>
            </a:r>
            <a:endParaRPr sz="1750">
              <a:solidFill>
                <a:srgbClr val="333333"/>
              </a:solidFill>
            </a:endParaRPr>
          </a:p>
          <a:p>
            <a:pPr indent="-339725" lvl="0" marL="596900" marR="139700" rtl="0" algn="l">
              <a:lnSpc>
                <a:spcPct val="115000"/>
              </a:lnSpc>
              <a:spcBef>
                <a:spcPts val="0"/>
              </a:spcBef>
              <a:spcAft>
                <a:spcPts val="0"/>
              </a:spcAft>
              <a:buClr>
                <a:srgbClr val="333333"/>
              </a:buClr>
              <a:buSzPts val="1750"/>
              <a:buChar char="●"/>
            </a:pPr>
            <a:r>
              <a:rPr lang="en" sz="1750">
                <a:solidFill>
                  <a:srgbClr val="333333"/>
                </a:solidFill>
              </a:rPr>
              <a:t>What kinds of shapes helped you create them?</a:t>
            </a:r>
            <a:endParaRPr sz="1750">
              <a:solidFill>
                <a:srgbClr val="333333"/>
              </a:solidFill>
            </a:endParaRPr>
          </a:p>
          <a:p>
            <a:pPr indent="-339725" lvl="0" marL="596900" marR="139700" rtl="0" algn="l">
              <a:lnSpc>
                <a:spcPct val="115000"/>
              </a:lnSpc>
              <a:spcBef>
                <a:spcPts val="0"/>
              </a:spcBef>
              <a:spcAft>
                <a:spcPts val="0"/>
              </a:spcAft>
              <a:buClr>
                <a:srgbClr val="333333"/>
              </a:buClr>
              <a:buSzPts val="1750"/>
              <a:buChar char="●"/>
            </a:pPr>
            <a:r>
              <a:rPr lang="en" sz="1750">
                <a:solidFill>
                  <a:srgbClr val="333333"/>
                </a:solidFill>
              </a:rPr>
              <a:t>What principles of design and elements of art help create unity in your artwork?</a:t>
            </a:r>
            <a:endParaRPr sz="1750">
              <a:solidFill>
                <a:srgbClr val="333333"/>
              </a:solidFill>
            </a:endParaRPr>
          </a:p>
          <a:p>
            <a:pPr indent="0" lvl="0" marL="139700" marR="139700" rtl="0" algn="l">
              <a:lnSpc>
                <a:spcPct val="115000"/>
              </a:lnSpc>
              <a:spcBef>
                <a:spcPts val="800"/>
              </a:spcBef>
              <a:spcAft>
                <a:spcPts val="0"/>
              </a:spcAft>
              <a:buNone/>
            </a:pPr>
            <a:r>
              <a:rPr lang="en" sz="1750">
                <a:solidFill>
                  <a:srgbClr val="19921C"/>
                </a:solidFill>
                <a:highlight>
                  <a:srgbClr val="F2266C"/>
                </a:highlight>
              </a:rPr>
              <a:t>Step Five</a:t>
            </a:r>
            <a:endParaRPr sz="1750">
              <a:solidFill>
                <a:srgbClr val="19921C"/>
              </a:solidFill>
              <a:highlight>
                <a:srgbClr val="F2266C"/>
              </a:highlight>
            </a:endParaRPr>
          </a:p>
          <a:p>
            <a:pPr indent="0" lvl="0" marL="139700" marR="139700" rtl="0" algn="l">
              <a:lnSpc>
                <a:spcPct val="115000"/>
              </a:lnSpc>
              <a:spcBef>
                <a:spcPts val="0"/>
              </a:spcBef>
              <a:spcAft>
                <a:spcPts val="0"/>
              </a:spcAft>
              <a:buNone/>
            </a:pPr>
            <a:r>
              <a:rPr lang="en" sz="1750">
                <a:solidFill>
                  <a:srgbClr val="333333"/>
                </a:solidFill>
              </a:rPr>
              <a:t>Take a photograph of your Op Art Cube and attach it to your sketchbook.</a:t>
            </a:r>
            <a:endParaRPr sz="1750">
              <a:solidFill>
                <a:srgbClr val="333333"/>
              </a:solidFill>
            </a:endParaRPr>
          </a:p>
          <a:p>
            <a:pPr indent="0" lvl="0" marL="0" rtl="0" algn="l">
              <a:lnSpc>
                <a:spcPct val="115000"/>
              </a:lnSpc>
              <a:spcBef>
                <a:spcPts val="1200"/>
              </a:spcBef>
              <a:spcAft>
                <a:spcPts val="0"/>
              </a:spcAft>
              <a:buNone/>
            </a:pPr>
            <a:r>
              <a:rPr lang="en" sz="2450">
                <a:solidFill>
                  <a:srgbClr val="333333"/>
                </a:solidFill>
                <a:highlight>
                  <a:srgbClr val="F6FAFB"/>
                </a:highlight>
              </a:rPr>
              <a:t>Submit your work to </a:t>
            </a:r>
            <a:r>
              <a:rPr b="1" lang="en" sz="2450">
                <a:solidFill>
                  <a:srgbClr val="333333"/>
                </a:solidFill>
                <a:highlight>
                  <a:srgbClr val="F6FAFB"/>
                </a:highlight>
              </a:rPr>
              <a:t>02.02 Bridget Riley</a:t>
            </a:r>
            <a:r>
              <a:rPr lang="en" sz="2450">
                <a:solidFill>
                  <a:srgbClr val="333333"/>
                </a:solidFill>
                <a:highlight>
                  <a:srgbClr val="F6FAFB"/>
                </a:highlight>
              </a:rPr>
              <a:t>.</a:t>
            </a:r>
            <a:endParaRPr sz="2550">
              <a:solidFill>
                <a:srgbClr val="333333"/>
              </a:solidFill>
            </a:endParaRPr>
          </a:p>
          <a:p>
            <a:pPr indent="0" lvl="0" marL="0" marR="139700" rtl="0" algn="l">
              <a:lnSpc>
                <a:spcPct val="115000"/>
              </a:lnSpc>
              <a:spcBef>
                <a:spcPts val="800"/>
              </a:spcBef>
              <a:spcAft>
                <a:spcPts val="800"/>
              </a:spcAft>
              <a:buNone/>
            </a:pPr>
            <a:r>
              <a:t/>
            </a:r>
            <a:endParaRPr sz="1650">
              <a:solidFill>
                <a:srgbClr val="33333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02.02</a:t>
            </a:r>
            <a:r>
              <a:rPr b="0" lang="en" sz="1950">
                <a:solidFill>
                  <a:srgbClr val="FFFFFF"/>
                </a:solidFill>
                <a:highlight>
                  <a:srgbClr val="0D526F"/>
                </a:highlight>
                <a:latin typeface="Arial"/>
                <a:ea typeface="Arial"/>
                <a:cs typeface="Arial"/>
                <a:sym typeface="Arial"/>
              </a:rPr>
              <a:t> </a:t>
            </a:r>
            <a:r>
              <a:rPr lang="en" sz="1950">
                <a:solidFill>
                  <a:srgbClr val="FFFFFF"/>
                </a:solidFill>
                <a:highlight>
                  <a:srgbClr val="0D526F"/>
                </a:highlight>
                <a:latin typeface="Arial"/>
                <a:ea typeface="Arial"/>
                <a:cs typeface="Arial"/>
                <a:sym typeface="Arial"/>
              </a:rPr>
              <a:t>Bridget Riley</a:t>
            </a:r>
            <a:endParaRPr sz="27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280" name="Google Shape;280;p38"/>
          <p:cNvSpPr txBox="1"/>
          <p:nvPr>
            <p:ph idx="1" type="body"/>
          </p:nvPr>
        </p:nvSpPr>
        <p:spPr>
          <a:xfrm>
            <a:off x="311700" y="1389600"/>
            <a:ext cx="2808000" cy="241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FFFFF"/>
                </a:highlight>
                <a:latin typeface="Arial"/>
                <a:ea typeface="Arial"/>
                <a:cs typeface="Arial"/>
                <a:sym typeface="Arial"/>
              </a:rPr>
              <a:t>You will need</a:t>
            </a:r>
            <a:endParaRPr sz="1650">
              <a:solidFill>
                <a:srgbClr val="333333"/>
              </a:solidFill>
              <a:highlight>
                <a:srgbClr val="FFFFFF"/>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your completed Op Art Cube activity sheet</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scissors</a:t>
            </a:r>
            <a:endParaRPr sz="1650">
              <a:solidFill>
                <a:srgbClr val="333333"/>
              </a:solidFill>
              <a:highlight>
                <a:srgbClr val="FFFFFF"/>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FFFFF"/>
                </a:highlight>
                <a:latin typeface="Arial"/>
                <a:ea typeface="Arial"/>
                <a:cs typeface="Arial"/>
                <a:sym typeface="Arial"/>
              </a:rPr>
              <a:t>clear tape</a:t>
            </a:r>
            <a:endParaRPr sz="1650">
              <a:solidFill>
                <a:srgbClr val="333333"/>
              </a:solidFill>
              <a:highlight>
                <a:srgbClr val="FFFFFF"/>
              </a:highlight>
              <a:latin typeface="Arial"/>
              <a:ea typeface="Arial"/>
              <a:cs typeface="Arial"/>
              <a:sym typeface="Arial"/>
            </a:endParaRPr>
          </a:p>
          <a:p>
            <a:pPr indent="0" lvl="0" marL="0" rtl="0" algn="l">
              <a:spcBef>
                <a:spcPts val="800"/>
              </a:spcBef>
              <a:spcAft>
                <a:spcPts val="800"/>
              </a:spcAft>
              <a:buNone/>
            </a:pPr>
            <a:r>
              <a:t/>
            </a:r>
            <a:endParaRPr sz="1650">
              <a:solidFill>
                <a:srgbClr val="333333"/>
              </a:solidFill>
              <a:highlight>
                <a:srgbClr val="FFFFFF"/>
              </a:highlight>
              <a:latin typeface="Arial"/>
              <a:ea typeface="Arial"/>
              <a:cs typeface="Arial"/>
              <a:sym typeface="Arial"/>
            </a:endParaRPr>
          </a:p>
        </p:txBody>
      </p:sp>
      <p:sp>
        <p:nvSpPr>
          <p:cNvPr id="281" name="Google Shape;281;p38"/>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Don’t forget to check the Rubric</a:t>
            </a:r>
            <a:endParaRPr>
              <a:latin typeface="Source Code Pro"/>
              <a:ea typeface="Source Code Pro"/>
              <a:cs typeface="Source Code Pro"/>
              <a:sym typeface="Source Code Pro"/>
            </a:endParaRPr>
          </a:p>
        </p:txBody>
      </p:sp>
      <p:sp>
        <p:nvSpPr>
          <p:cNvPr id="282" name="Google Shape;282;p38"/>
          <p:cNvSpPr txBox="1"/>
          <p:nvPr/>
        </p:nvSpPr>
        <p:spPr>
          <a:xfrm>
            <a:off x="3715150" y="222025"/>
            <a:ext cx="5321100" cy="438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1200"/>
              </a:spcAft>
              <a:buNone/>
            </a:pPr>
            <a:r>
              <a:t/>
            </a:r>
            <a:endParaRPr sz="1650">
              <a:solidFill>
                <a:srgbClr val="333333"/>
              </a:solidFill>
            </a:endParaRPr>
          </a:p>
        </p:txBody>
      </p:sp>
      <p:pic>
        <p:nvPicPr>
          <p:cNvPr id="283" name="Google Shape;283;p38"/>
          <p:cNvPicPr preferRelativeResize="0"/>
          <p:nvPr/>
        </p:nvPicPr>
        <p:blipFill>
          <a:blip r:embed="rId3">
            <a:alphaModFix/>
          </a:blip>
          <a:stretch>
            <a:fillRect/>
          </a:stretch>
        </p:blipFill>
        <p:spPr>
          <a:xfrm>
            <a:off x="3054290" y="660625"/>
            <a:ext cx="5937309" cy="4154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7</a:t>
            </a:r>
            <a:endParaRPr sz="1850">
              <a:solidFill>
                <a:srgbClr val="FFFFFF"/>
              </a:solidFill>
              <a:highlight>
                <a:srgbClr val="0D526F"/>
              </a:highlight>
              <a:latin typeface="Arial"/>
              <a:ea typeface="Arial"/>
              <a:cs typeface="Arial"/>
              <a:sym typeface="Arial"/>
            </a:endParaRPr>
          </a:p>
        </p:txBody>
      </p:sp>
      <p:sp>
        <p:nvSpPr>
          <p:cNvPr id="72" name="Google Shape;72;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a:p>
        </p:txBody>
      </p:sp>
      <p:sp>
        <p:nvSpPr>
          <p:cNvPr id="73" name="Google Shape;73;p15"/>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illustration of a pencil beside a sheet of paper with geometric shapes drawn on it outlined with black marker" id="74" name="Google Shape;74;p15"/>
          <p:cNvPicPr preferRelativeResize="0"/>
          <p:nvPr/>
        </p:nvPicPr>
        <p:blipFill>
          <a:blip r:embed="rId3">
            <a:alphaModFix/>
          </a:blip>
          <a:stretch>
            <a:fillRect/>
          </a:stretch>
        </p:blipFill>
        <p:spPr>
          <a:xfrm>
            <a:off x="5333466" y="2571751"/>
            <a:ext cx="3702754" cy="2492400"/>
          </a:xfrm>
          <a:prstGeom prst="rect">
            <a:avLst/>
          </a:prstGeom>
          <a:noFill/>
          <a:ln>
            <a:noFill/>
          </a:ln>
        </p:spPr>
      </p:pic>
      <p:sp>
        <p:nvSpPr>
          <p:cNvPr id="75" name="Google Shape;75;p15"/>
          <p:cNvSpPr txBox="1"/>
          <p:nvPr/>
        </p:nvSpPr>
        <p:spPr>
          <a:xfrm>
            <a:off x="3204500" y="51800"/>
            <a:ext cx="5876400" cy="2878800"/>
          </a:xfrm>
          <a:prstGeom prst="rect">
            <a:avLst/>
          </a:prstGeom>
          <a:noFill/>
          <a:ln>
            <a:noFill/>
          </a:ln>
        </p:spPr>
        <p:txBody>
          <a:bodyPr anchorCtr="0" anchor="ctr" bIns="91425" lIns="91425" spcFirstLastPara="1" rIns="91425" wrap="square" tIns="91425">
            <a:noAutofit/>
          </a:bodyPr>
          <a:lstStyle/>
          <a:p>
            <a:pPr indent="0" lvl="0" marL="0" marR="139700" rtl="0" algn="l">
              <a:lnSpc>
                <a:spcPct val="115000"/>
              </a:lnSpc>
              <a:spcBef>
                <a:spcPts val="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1200"/>
              </a:spcAft>
              <a:buNone/>
            </a:pPr>
            <a:r>
              <a:rPr lang="en" sz="1650">
                <a:solidFill>
                  <a:srgbClr val="333333"/>
                </a:solidFill>
              </a:rPr>
              <a:t>Once you've finished sketching your pattern with a pencil, use a thin black marker to outline each of your shapes. This will create the principle of design known as emphasis, and make your shapes stand out.</a:t>
            </a:r>
            <a:endParaRPr sz="1650">
              <a:solidFill>
                <a:srgbClr val="3333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7</a:t>
            </a:r>
            <a:endParaRPr sz="1850">
              <a:solidFill>
                <a:srgbClr val="FFFFFF"/>
              </a:solidFill>
              <a:highlight>
                <a:srgbClr val="0D526F"/>
              </a:highlight>
              <a:latin typeface="Arial"/>
              <a:ea typeface="Arial"/>
              <a:cs typeface="Arial"/>
              <a:sym typeface="Arial"/>
            </a:endParaRPr>
          </a:p>
        </p:txBody>
      </p:sp>
      <p:sp>
        <p:nvSpPr>
          <p:cNvPr id="81" name="Google Shape;81;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a:p>
        </p:txBody>
      </p:sp>
      <p:sp>
        <p:nvSpPr>
          <p:cNvPr id="82" name="Google Shape;82;p16"/>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illustration of pencil crayons beside a sheet of paper with geometric shapes drawn on it outlined and colored different colors" id="83" name="Google Shape;83;p16"/>
          <p:cNvPicPr preferRelativeResize="0"/>
          <p:nvPr/>
        </p:nvPicPr>
        <p:blipFill>
          <a:blip r:embed="rId3">
            <a:alphaModFix/>
          </a:blip>
          <a:stretch>
            <a:fillRect/>
          </a:stretch>
        </p:blipFill>
        <p:spPr>
          <a:xfrm>
            <a:off x="5425724" y="3078703"/>
            <a:ext cx="3491626" cy="1964050"/>
          </a:xfrm>
          <a:prstGeom prst="rect">
            <a:avLst/>
          </a:prstGeom>
          <a:noFill/>
          <a:ln>
            <a:noFill/>
          </a:ln>
        </p:spPr>
      </p:pic>
      <p:sp>
        <p:nvSpPr>
          <p:cNvPr id="84" name="Google Shape;84;p16"/>
          <p:cNvSpPr txBox="1"/>
          <p:nvPr/>
        </p:nvSpPr>
        <p:spPr>
          <a:xfrm>
            <a:off x="3404325" y="104975"/>
            <a:ext cx="5631900" cy="34770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After outlining each of your shapes using a thin black marker, add color to your shapes using colored pencils. Use 3–5 different colors of colored pencils to do this.</a:t>
            </a:r>
            <a:endParaRPr sz="1650">
              <a:solidFill>
                <a:srgbClr val="333333"/>
              </a:solidFill>
            </a:endParaRPr>
          </a:p>
          <a:p>
            <a:pPr indent="0" lvl="0" marL="0" marR="139700" rtl="0" algn="l">
              <a:lnSpc>
                <a:spcPct val="115000"/>
              </a:lnSpc>
              <a:spcBef>
                <a:spcPts val="2300"/>
              </a:spcBef>
              <a:spcAft>
                <a:spcPts val="6300"/>
              </a:spcAft>
              <a:buNone/>
            </a:pPr>
            <a:r>
              <a:rPr lang="en" sz="1650">
                <a:solidFill>
                  <a:srgbClr val="333333"/>
                </a:solidFill>
              </a:rPr>
              <a:t>The element of art known as color is also very important to consider when creating the principle of design known as pattern. The colors you use need to repeat, too! Keep this in mind while adding colors to your shapes.</a:t>
            </a:r>
            <a:endParaRPr sz="1650">
              <a:solidFill>
                <a:srgbClr val="333333"/>
              </a:solidFill>
            </a:endParaRPr>
          </a:p>
        </p:txBody>
      </p:sp>
      <p:sp>
        <p:nvSpPr>
          <p:cNvPr id="85" name="Google Shape;85;p16"/>
          <p:cNvSpPr txBox="1"/>
          <p:nvPr/>
        </p:nvSpPr>
        <p:spPr>
          <a:xfrm>
            <a:off x="3263725" y="2849275"/>
            <a:ext cx="2162100" cy="21939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Keep your pattern somewhere safe. You will be adding to it later.</a:t>
            </a:r>
            <a:endParaRPr sz="1650">
              <a:solidFill>
                <a:srgbClr val="333333"/>
              </a:solidFill>
            </a:endParaRPr>
          </a:p>
          <a:p>
            <a:pPr indent="0" lvl="0" marL="0" marR="139700" rtl="0" algn="l">
              <a:lnSpc>
                <a:spcPct val="115000"/>
              </a:lnSpc>
              <a:spcBef>
                <a:spcPts val="2300"/>
              </a:spcBef>
              <a:spcAft>
                <a:spcPts val="6300"/>
              </a:spcAft>
              <a:buNone/>
            </a:pPr>
            <a:r>
              <a:t/>
            </a:r>
            <a:endParaRPr sz="1650">
              <a:solidFill>
                <a:srgbClr val="19921C"/>
              </a:solidFill>
              <a:highlight>
                <a:srgbClr val="F2266C"/>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14</a:t>
            </a:r>
            <a:endParaRPr sz="1850">
              <a:solidFill>
                <a:srgbClr val="FFFFFF"/>
              </a:solidFill>
              <a:highlight>
                <a:srgbClr val="0D526F"/>
              </a:highlight>
              <a:latin typeface="Arial"/>
              <a:ea typeface="Arial"/>
              <a:cs typeface="Arial"/>
              <a:sym typeface="Arial"/>
            </a:endParaRPr>
          </a:p>
        </p:txBody>
      </p:sp>
      <p:sp>
        <p:nvSpPr>
          <p:cNvPr id="91" name="Google Shape;91;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92" name="Google Shape;92;p17"/>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illustration of pencil  beside a sheet of paper with geometric, irregular, two-dimensional, and three-dimensional shapes drawn on it " id="93" name="Google Shape;93;p17"/>
          <p:cNvPicPr preferRelativeResize="0"/>
          <p:nvPr/>
        </p:nvPicPr>
        <p:blipFill>
          <a:blip r:embed="rId3">
            <a:alphaModFix/>
          </a:blip>
          <a:stretch>
            <a:fillRect/>
          </a:stretch>
        </p:blipFill>
        <p:spPr>
          <a:xfrm>
            <a:off x="6772650" y="3862421"/>
            <a:ext cx="2137824" cy="1202525"/>
          </a:xfrm>
          <a:prstGeom prst="rect">
            <a:avLst/>
          </a:prstGeom>
          <a:noFill/>
          <a:ln>
            <a:noFill/>
          </a:ln>
        </p:spPr>
      </p:pic>
      <p:sp>
        <p:nvSpPr>
          <p:cNvPr id="94" name="Google Shape;94;p17"/>
          <p:cNvSpPr txBox="1"/>
          <p:nvPr/>
        </p:nvSpPr>
        <p:spPr>
          <a:xfrm>
            <a:off x="3160100" y="304800"/>
            <a:ext cx="5920500" cy="35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 your 3x6 piece of paper, use a pencil to create your own pattern, just like you did in Part A Studio Time. This time, your pattern should include the following shapes:</a:t>
            </a:r>
            <a:endParaRPr sz="1650">
              <a:solidFill>
                <a:srgbClr val="333333"/>
              </a:solidFill>
            </a:endParaRPr>
          </a:p>
          <a:p>
            <a:pPr indent="-333375" lvl="0" marL="596900" marR="139700" rtl="0" algn="l">
              <a:lnSpc>
                <a:spcPct val="115000"/>
              </a:lnSpc>
              <a:spcBef>
                <a:spcPts val="1200"/>
              </a:spcBef>
              <a:spcAft>
                <a:spcPts val="0"/>
              </a:spcAft>
              <a:buClr>
                <a:srgbClr val="333333"/>
              </a:buClr>
              <a:buSzPts val="1650"/>
              <a:buChar char="●"/>
            </a:pPr>
            <a:r>
              <a:rPr lang="en" sz="1650">
                <a:solidFill>
                  <a:srgbClr val="333333"/>
                </a:solidFill>
              </a:rPr>
              <a:t>at least two irregular shapes</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three-dimensional shape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of the partitioned steps you used to create your pattern in Part A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of the geometric shapes you used to create your pattern in Part A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 few examples of three-dimensional shapes you can use are cubes and pyramids.</a:t>
            </a:r>
            <a:endParaRPr sz="1650">
              <a:solidFill>
                <a:srgbClr val="3333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14</a:t>
            </a:r>
            <a:endParaRPr sz="1850">
              <a:solidFill>
                <a:srgbClr val="FFFFFF"/>
              </a:solidFill>
              <a:highlight>
                <a:srgbClr val="0D526F"/>
              </a:highlight>
              <a:latin typeface="Arial"/>
              <a:ea typeface="Arial"/>
              <a:cs typeface="Arial"/>
              <a:sym typeface="Arial"/>
            </a:endParaRPr>
          </a:p>
        </p:txBody>
      </p:sp>
      <p:sp>
        <p:nvSpPr>
          <p:cNvPr id="100" name="Google Shape;100;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101" name="Google Shape;101;p18"/>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Connecting Shapes. See text version." id="102" name="Google Shape;102;p18"/>
          <p:cNvPicPr preferRelativeResize="0"/>
          <p:nvPr/>
        </p:nvPicPr>
        <p:blipFill>
          <a:blip r:embed="rId3">
            <a:alphaModFix/>
          </a:blip>
          <a:stretch>
            <a:fillRect/>
          </a:stretch>
        </p:blipFill>
        <p:spPr>
          <a:xfrm>
            <a:off x="4728050" y="2619852"/>
            <a:ext cx="4360025" cy="2452525"/>
          </a:xfrm>
          <a:prstGeom prst="rect">
            <a:avLst/>
          </a:prstGeom>
          <a:noFill/>
          <a:ln>
            <a:noFill/>
          </a:ln>
        </p:spPr>
      </p:pic>
      <p:sp>
        <p:nvSpPr>
          <p:cNvPr id="103" name="Google Shape;103;p18"/>
          <p:cNvSpPr txBox="1"/>
          <p:nvPr/>
        </p:nvSpPr>
        <p:spPr>
          <a:xfrm>
            <a:off x="3367325" y="304800"/>
            <a:ext cx="5721000" cy="30000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Once you've finished sketching your pattern with a pencil, use a thin, black marker to outline each of your shapes. This will create the principle of design known as emphasis, and it will make your shapes stand out.</a:t>
            </a:r>
            <a:endParaRPr sz="1650">
              <a:solidFill>
                <a:srgbClr val="333333"/>
              </a:solidFill>
            </a:endParaRPr>
          </a:p>
          <a:p>
            <a:pPr indent="0" lvl="0" marL="139700" marR="139700" rtl="0" algn="l">
              <a:lnSpc>
                <a:spcPct val="115000"/>
              </a:lnSpc>
              <a:spcBef>
                <a:spcPts val="1200"/>
              </a:spcBef>
              <a:spcAft>
                <a:spcPts val="0"/>
              </a:spcAft>
              <a:buNone/>
            </a:pPr>
            <a:r>
              <a:t/>
            </a:r>
            <a:endParaRPr sz="1650">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14</a:t>
            </a:r>
            <a:endParaRPr sz="1850">
              <a:solidFill>
                <a:srgbClr val="FFFFFF"/>
              </a:solidFill>
              <a:highlight>
                <a:srgbClr val="0D526F"/>
              </a:highlight>
              <a:latin typeface="Arial"/>
              <a:ea typeface="Arial"/>
              <a:cs typeface="Arial"/>
              <a:sym typeface="Arial"/>
            </a:endParaRPr>
          </a:p>
        </p:txBody>
      </p:sp>
      <p:sp>
        <p:nvSpPr>
          <p:cNvPr id="109" name="Google Shape;109;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110" name="Google Shape;110;p19"/>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Connecting Shapes. See text version." id="111" name="Google Shape;111;p19"/>
          <p:cNvPicPr preferRelativeResize="0"/>
          <p:nvPr/>
        </p:nvPicPr>
        <p:blipFill>
          <a:blip r:embed="rId3">
            <a:alphaModFix/>
          </a:blip>
          <a:stretch>
            <a:fillRect/>
          </a:stretch>
        </p:blipFill>
        <p:spPr>
          <a:xfrm>
            <a:off x="6228225" y="3522469"/>
            <a:ext cx="2808000" cy="1579503"/>
          </a:xfrm>
          <a:prstGeom prst="rect">
            <a:avLst/>
          </a:prstGeom>
          <a:noFill/>
          <a:ln>
            <a:noFill/>
          </a:ln>
        </p:spPr>
      </p:pic>
      <p:sp>
        <p:nvSpPr>
          <p:cNvPr id="112" name="Google Shape;112;p19"/>
          <p:cNvSpPr txBox="1"/>
          <p:nvPr/>
        </p:nvSpPr>
        <p:spPr>
          <a:xfrm>
            <a:off x="3226725" y="304800"/>
            <a:ext cx="5876100" cy="30000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Three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After outlining each of your shapes using a thin, black marker, add color to your shapes using colored pencils. Use 3–5 different colors of pencils to do this.</a:t>
            </a:r>
            <a:endParaRPr sz="1650">
              <a:solidFill>
                <a:srgbClr val="333333"/>
              </a:solidFill>
            </a:endParaRPr>
          </a:p>
          <a:p>
            <a:pPr indent="-333375" lvl="0" marL="596900" marR="139700" rtl="0" algn="l">
              <a:lnSpc>
                <a:spcPct val="115000"/>
              </a:lnSpc>
              <a:spcBef>
                <a:spcPts val="2300"/>
              </a:spcBef>
              <a:spcAft>
                <a:spcPts val="0"/>
              </a:spcAft>
              <a:buClr>
                <a:srgbClr val="333333"/>
              </a:buClr>
              <a:buSzPts val="1650"/>
              <a:buChar char="●"/>
            </a:pPr>
            <a:r>
              <a:rPr lang="en" sz="1650">
                <a:solidFill>
                  <a:srgbClr val="333333"/>
                </a:solidFill>
              </a:rPr>
              <a:t>One of the colors you choose to use should be a color you used to complete your pattern in Part A Studio Time.</a:t>
            </a:r>
            <a:endParaRPr sz="1650">
              <a:solidFill>
                <a:srgbClr val="333333"/>
              </a:solidFill>
            </a:endParaRPr>
          </a:p>
        </p:txBody>
      </p:sp>
      <p:sp>
        <p:nvSpPr>
          <p:cNvPr id="113" name="Google Shape;113;p19"/>
          <p:cNvSpPr txBox="1"/>
          <p:nvPr/>
        </p:nvSpPr>
        <p:spPr>
          <a:xfrm>
            <a:off x="3345125" y="2767875"/>
            <a:ext cx="2508900" cy="20145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Four</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Keep your pattern somewhere safe. You will be adding to it later.</a:t>
            </a:r>
            <a:endParaRPr sz="1650">
              <a:solidFill>
                <a:srgbClr val="333333"/>
              </a:solidFill>
            </a:endParaRPr>
          </a:p>
          <a:p>
            <a:pPr indent="0" lvl="0" marL="0" rtl="0" algn="l">
              <a:spcBef>
                <a:spcPts val="12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119" name="Google Shape;119;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120" name="Google Shape;120;p20"/>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an illustration of pencil  beside a sheet of paper with geometric, irregular, organic, two-dimensional, and three-dimensional shapes drawn on it " id="121" name="Google Shape;121;p20"/>
          <p:cNvPicPr preferRelativeResize="0"/>
          <p:nvPr/>
        </p:nvPicPr>
        <p:blipFill>
          <a:blip r:embed="rId3">
            <a:alphaModFix/>
          </a:blip>
          <a:stretch>
            <a:fillRect/>
          </a:stretch>
        </p:blipFill>
        <p:spPr>
          <a:xfrm>
            <a:off x="5920575" y="3293850"/>
            <a:ext cx="3056501" cy="1719325"/>
          </a:xfrm>
          <a:prstGeom prst="rect">
            <a:avLst/>
          </a:prstGeom>
          <a:noFill/>
          <a:ln>
            <a:noFill/>
          </a:ln>
        </p:spPr>
      </p:pic>
      <p:sp>
        <p:nvSpPr>
          <p:cNvPr id="122" name="Google Shape;122;p20"/>
          <p:cNvSpPr txBox="1"/>
          <p:nvPr/>
        </p:nvSpPr>
        <p:spPr>
          <a:xfrm>
            <a:off x="3174825" y="386225"/>
            <a:ext cx="5861400" cy="30000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One</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 your 3x6 piece of paper, use a pencil to create your own pattern, just like you did in Part A and Part B Studio Time. This time, your pattern should include the following shapes:</a:t>
            </a:r>
            <a:endParaRPr sz="1650">
              <a:solidFill>
                <a:srgbClr val="333333"/>
              </a:solidFill>
            </a:endParaRPr>
          </a:p>
          <a:p>
            <a:pPr indent="-333375" lvl="0" marL="596900" marR="139700" rtl="0" algn="l">
              <a:lnSpc>
                <a:spcPct val="115000"/>
              </a:lnSpc>
              <a:spcBef>
                <a:spcPts val="1200"/>
              </a:spcBef>
              <a:spcAft>
                <a:spcPts val="0"/>
              </a:spcAft>
              <a:buClr>
                <a:srgbClr val="333333"/>
              </a:buClr>
              <a:buSzPts val="1650"/>
              <a:buChar char="●"/>
            </a:pPr>
            <a:r>
              <a:rPr lang="en" sz="1650">
                <a:solidFill>
                  <a:srgbClr val="333333"/>
                </a:solidFill>
              </a:rPr>
              <a:t>at least two organic shapes</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two irregular shapes from Part B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three-dimensional shape from Part B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partitioned step from Part A Studio Time</a:t>
            </a:r>
            <a:endParaRPr sz="1650">
              <a:solidFill>
                <a:srgbClr val="333333"/>
              </a:solidFill>
            </a:endParaRPr>
          </a:p>
          <a:p>
            <a:pPr indent="-333375" lvl="0" marL="596900" marR="139700" rtl="0" algn="l">
              <a:lnSpc>
                <a:spcPct val="115000"/>
              </a:lnSpc>
              <a:spcBef>
                <a:spcPts val="0"/>
              </a:spcBef>
              <a:spcAft>
                <a:spcPts val="0"/>
              </a:spcAft>
              <a:buClr>
                <a:srgbClr val="333333"/>
              </a:buClr>
              <a:buSzPts val="1650"/>
              <a:buChar char="●"/>
            </a:pPr>
            <a:r>
              <a:rPr lang="en" sz="1650">
                <a:solidFill>
                  <a:srgbClr val="333333"/>
                </a:solidFill>
              </a:rPr>
              <a:t>at least one  geometric shape from Part A Studio Time</a:t>
            </a:r>
            <a:endParaRPr sz="1650">
              <a:solidFill>
                <a:srgbClr val="33333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sz="1850">
                <a:solidFill>
                  <a:srgbClr val="FFFFFF"/>
                </a:solidFill>
                <a:highlight>
                  <a:srgbClr val="0D526F"/>
                </a:highlight>
                <a:latin typeface="Arial"/>
                <a:ea typeface="Arial"/>
                <a:cs typeface="Arial"/>
                <a:sym typeface="Arial"/>
              </a:rPr>
              <a:t>Shape : </a:t>
            </a:r>
            <a:r>
              <a:rPr lang="en" sz="1850">
                <a:solidFill>
                  <a:srgbClr val="FFFFFF"/>
                </a:solidFill>
                <a:highlight>
                  <a:srgbClr val="0D526F"/>
                </a:highlight>
                <a:latin typeface="Arial"/>
                <a:ea typeface="Arial"/>
                <a:cs typeface="Arial"/>
                <a:sym typeface="Arial"/>
              </a:rPr>
              <a:t>02.01</a:t>
            </a:r>
            <a:r>
              <a:rPr b="0" lang="en" sz="1850">
                <a:solidFill>
                  <a:srgbClr val="FFFFFF"/>
                </a:solidFill>
                <a:highlight>
                  <a:srgbClr val="0D526F"/>
                </a:highlight>
                <a:latin typeface="Arial"/>
                <a:ea typeface="Arial"/>
                <a:cs typeface="Arial"/>
                <a:sym typeface="Arial"/>
              </a:rPr>
              <a:t> </a:t>
            </a:r>
            <a:r>
              <a:rPr lang="en" sz="1850">
                <a:solidFill>
                  <a:srgbClr val="FFFFFF"/>
                </a:solidFill>
                <a:highlight>
                  <a:srgbClr val="0D526F"/>
                </a:highlight>
                <a:latin typeface="Arial"/>
                <a:ea typeface="Arial"/>
                <a:cs typeface="Arial"/>
                <a:sym typeface="Arial"/>
              </a:rPr>
              <a:t>Shape</a:t>
            </a:r>
            <a:endParaRPr sz="1850">
              <a:solidFill>
                <a:srgbClr val="FFFFFF"/>
              </a:solidFill>
              <a:highlight>
                <a:srgbClr val="0D526F"/>
              </a:highlight>
              <a:latin typeface="Arial"/>
              <a:ea typeface="Arial"/>
              <a:cs typeface="Arial"/>
              <a:sym typeface="Arial"/>
            </a:endParaRPr>
          </a:p>
          <a:p>
            <a:pPr indent="0" lvl="0" marL="0" rtl="0" algn="ctr">
              <a:spcBef>
                <a:spcPts val="0"/>
              </a:spcBef>
              <a:spcAft>
                <a:spcPts val="0"/>
              </a:spcAft>
              <a:buNone/>
            </a:pPr>
            <a:r>
              <a:rPr lang="en" sz="1850">
                <a:solidFill>
                  <a:srgbClr val="FFFFFF"/>
                </a:solidFill>
                <a:highlight>
                  <a:srgbClr val="0D526F"/>
                </a:highlight>
                <a:latin typeface="Arial"/>
                <a:ea typeface="Arial"/>
                <a:cs typeface="Arial"/>
                <a:sym typeface="Arial"/>
              </a:rPr>
              <a:t>Page 19</a:t>
            </a:r>
            <a:endParaRPr sz="1850">
              <a:solidFill>
                <a:srgbClr val="FFFFFF"/>
              </a:solidFill>
              <a:highlight>
                <a:srgbClr val="0D526F"/>
              </a:highlight>
              <a:latin typeface="Arial"/>
              <a:ea typeface="Arial"/>
              <a:cs typeface="Arial"/>
              <a:sym typeface="Arial"/>
            </a:endParaRPr>
          </a:p>
        </p:txBody>
      </p:sp>
      <p:sp>
        <p:nvSpPr>
          <p:cNvPr id="128" name="Google Shape;128;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50">
                <a:solidFill>
                  <a:srgbClr val="333333"/>
                </a:solidFill>
                <a:highlight>
                  <a:srgbClr val="F6FAFB"/>
                </a:highlight>
                <a:latin typeface="Arial"/>
                <a:ea typeface="Arial"/>
                <a:cs typeface="Arial"/>
                <a:sym typeface="Arial"/>
              </a:rPr>
              <a:t>You will need</a:t>
            </a:r>
            <a:endParaRPr sz="1650">
              <a:solidFill>
                <a:srgbClr val="333333"/>
              </a:solidFill>
              <a:highlight>
                <a:srgbClr val="F6FAFB"/>
              </a:highlight>
              <a:latin typeface="Arial"/>
              <a:ea typeface="Arial"/>
              <a:cs typeface="Arial"/>
              <a:sym typeface="Arial"/>
            </a:endParaRPr>
          </a:p>
          <a:p>
            <a:pPr indent="-333375" lvl="0" marL="457200" rtl="0" algn="l">
              <a:spcBef>
                <a:spcPts val="120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3x6 piece of white paper, either card stock or drawing paper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pencil</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ruler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a thin, black marker</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colored pencils</a:t>
            </a:r>
            <a:endParaRPr sz="1650">
              <a:solidFill>
                <a:srgbClr val="333333"/>
              </a:solidFill>
              <a:highlight>
                <a:srgbClr val="F6FAFB"/>
              </a:highlight>
              <a:latin typeface="Arial"/>
              <a:ea typeface="Arial"/>
              <a:cs typeface="Arial"/>
              <a:sym typeface="Arial"/>
            </a:endParaRPr>
          </a:p>
          <a:p>
            <a:pPr indent="-333375" lvl="0" marL="457200" rtl="0" algn="l">
              <a:spcBef>
                <a:spcPts val="0"/>
              </a:spcBef>
              <a:spcAft>
                <a:spcPts val="0"/>
              </a:spcAft>
              <a:buClr>
                <a:srgbClr val="333333"/>
              </a:buClr>
              <a:buSzPts val="1650"/>
              <a:buFont typeface="Arial"/>
              <a:buChar char="●"/>
            </a:pPr>
            <a:r>
              <a:rPr lang="en" sz="1650">
                <a:solidFill>
                  <a:srgbClr val="333333"/>
                </a:solidFill>
                <a:highlight>
                  <a:srgbClr val="F6FAFB"/>
                </a:highlight>
                <a:latin typeface="Arial"/>
                <a:ea typeface="Arial"/>
                <a:cs typeface="Arial"/>
                <a:sym typeface="Arial"/>
              </a:rPr>
              <a:t>optional material—a circle shape to trace</a:t>
            </a:r>
            <a:endParaRPr sz="1650">
              <a:solidFill>
                <a:srgbClr val="333333"/>
              </a:solidFill>
              <a:highlight>
                <a:srgbClr val="F6FAFB"/>
              </a:highlight>
              <a:latin typeface="Arial"/>
              <a:ea typeface="Arial"/>
              <a:cs typeface="Arial"/>
              <a:sym typeface="Arial"/>
            </a:endParaRPr>
          </a:p>
        </p:txBody>
      </p:sp>
      <p:sp>
        <p:nvSpPr>
          <p:cNvPr id="129" name="Google Shape;129;p21"/>
          <p:cNvSpPr txBox="1"/>
          <p:nvPr/>
        </p:nvSpPr>
        <p:spPr>
          <a:xfrm>
            <a:off x="3404325" y="140625"/>
            <a:ext cx="56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descr="Connecting Shapes. See text version." id="130" name="Google Shape;130;p21"/>
          <p:cNvPicPr preferRelativeResize="0"/>
          <p:nvPr/>
        </p:nvPicPr>
        <p:blipFill>
          <a:blip r:embed="rId3">
            <a:alphaModFix/>
          </a:blip>
          <a:stretch>
            <a:fillRect/>
          </a:stretch>
        </p:blipFill>
        <p:spPr>
          <a:xfrm>
            <a:off x="4508706" y="2571753"/>
            <a:ext cx="4571969" cy="2571750"/>
          </a:xfrm>
          <a:prstGeom prst="rect">
            <a:avLst/>
          </a:prstGeom>
          <a:noFill/>
          <a:ln>
            <a:noFill/>
          </a:ln>
        </p:spPr>
      </p:pic>
      <p:sp>
        <p:nvSpPr>
          <p:cNvPr id="131" name="Google Shape;131;p21"/>
          <p:cNvSpPr txBox="1"/>
          <p:nvPr/>
        </p:nvSpPr>
        <p:spPr>
          <a:xfrm>
            <a:off x="3241525" y="125400"/>
            <a:ext cx="5794800" cy="3179400"/>
          </a:xfrm>
          <a:prstGeom prst="rect">
            <a:avLst/>
          </a:prstGeom>
          <a:noFill/>
          <a:ln>
            <a:noFill/>
          </a:ln>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sz="1650">
                <a:solidFill>
                  <a:srgbClr val="19921C"/>
                </a:solidFill>
                <a:highlight>
                  <a:srgbClr val="F2266C"/>
                </a:highlight>
              </a:rPr>
              <a:t>Step Two</a:t>
            </a:r>
            <a:endParaRPr sz="1650">
              <a:solidFill>
                <a:srgbClr val="19921C"/>
              </a:solidFill>
              <a:highlight>
                <a:srgbClr val="F2266C"/>
              </a:highlight>
            </a:endParaRPr>
          </a:p>
          <a:p>
            <a:pPr indent="0" lvl="0" marL="139700" marR="139700" rtl="0" algn="l">
              <a:lnSpc>
                <a:spcPct val="115000"/>
              </a:lnSpc>
              <a:spcBef>
                <a:spcPts val="0"/>
              </a:spcBef>
              <a:spcAft>
                <a:spcPts val="0"/>
              </a:spcAft>
              <a:buNone/>
            </a:pPr>
            <a:r>
              <a:rPr lang="en" sz="1650">
                <a:solidFill>
                  <a:srgbClr val="333333"/>
                </a:solidFill>
              </a:rPr>
              <a:t>Once you've finished sketching your pattern with a pencil, use a thin, black marker to outline each of your shapes. This will create the principle of design known as emphasis. It will also make your shapes stand out.</a:t>
            </a:r>
            <a:endParaRPr sz="1650">
              <a:solidFill>
                <a:srgbClr val="333333"/>
              </a:solidFill>
            </a:endParaRPr>
          </a:p>
          <a:p>
            <a:pPr indent="0" lvl="0" marL="139700" marR="139700" rtl="0" algn="l">
              <a:lnSpc>
                <a:spcPct val="115000"/>
              </a:lnSpc>
              <a:spcBef>
                <a:spcPts val="1200"/>
              </a:spcBef>
              <a:spcAft>
                <a:spcPts val="0"/>
              </a:spcAft>
              <a:buNone/>
            </a:pPr>
            <a:r>
              <a:t/>
            </a:r>
            <a:endParaRPr sz="1650">
              <a:solidFill>
                <a:srgbClr val="33333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