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charts/chart2.xml" ContentType="application/vnd.openxmlformats-officedocument.drawingml.char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charts/chart3.xml" ContentType="application/vnd.openxmlformats-officedocument.drawingml.char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charts/chart4.xml" ContentType="application/vnd.openxmlformats-officedocument.drawingml.char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charts/chart5.xml" ContentType="application/vnd.openxmlformats-officedocument.drawingml.char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charts/chart6.xml" ContentType="application/vnd.openxmlformats-officedocument.drawingml.char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charts/chart7.xml" ContentType="application/vnd.openxmlformats-officedocument.drawingml.chart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activeX/activeX1.xml" ContentType="application/vnd.ms-office.activeX+xml"/>
  <Override PartName="/ppt/tags/tag3.xml" ContentType="application/vnd.openxmlformats-officedocument.presentationml.tags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700" r:id="rId3"/>
    <p:sldMasterId id="2147483706" r:id="rId4"/>
    <p:sldMasterId id="2147483711" r:id="rId5"/>
    <p:sldMasterId id="2147483719" r:id="rId6"/>
    <p:sldMasterId id="2147483727" r:id="rId7"/>
    <p:sldMasterId id="2147483735" r:id="rId8"/>
    <p:sldMasterId id="2147483743" r:id="rId9"/>
    <p:sldMasterId id="2147483752" r:id="rId10"/>
  </p:sldMasterIdLst>
  <p:notesMasterIdLst>
    <p:notesMasterId r:id="rId43"/>
  </p:notesMasterIdLst>
  <p:sldIdLst>
    <p:sldId id="368" r:id="rId11"/>
    <p:sldId id="282" r:id="rId12"/>
    <p:sldId id="283" r:id="rId13"/>
    <p:sldId id="571" r:id="rId14"/>
    <p:sldId id="523" r:id="rId15"/>
    <p:sldId id="524" r:id="rId16"/>
    <p:sldId id="525" r:id="rId17"/>
    <p:sldId id="527" r:id="rId18"/>
    <p:sldId id="526" r:id="rId19"/>
    <p:sldId id="528" r:id="rId20"/>
    <p:sldId id="529" r:id="rId21"/>
    <p:sldId id="530" r:id="rId22"/>
    <p:sldId id="531" r:id="rId23"/>
    <p:sldId id="532" r:id="rId24"/>
    <p:sldId id="533" r:id="rId25"/>
    <p:sldId id="534" r:id="rId26"/>
    <p:sldId id="535" r:id="rId27"/>
    <p:sldId id="536" r:id="rId28"/>
    <p:sldId id="538" r:id="rId29"/>
    <p:sldId id="537" r:id="rId30"/>
    <p:sldId id="539" r:id="rId31"/>
    <p:sldId id="540" r:id="rId32"/>
    <p:sldId id="541" r:id="rId33"/>
    <p:sldId id="542" r:id="rId34"/>
    <p:sldId id="543" r:id="rId35"/>
    <p:sldId id="544" r:id="rId36"/>
    <p:sldId id="545" r:id="rId37"/>
    <p:sldId id="546" r:id="rId38"/>
    <p:sldId id="547" r:id="rId39"/>
    <p:sldId id="487" r:id="rId40"/>
    <p:sldId id="572" r:id="rId41"/>
    <p:sldId id="345" r:id="rId42"/>
  </p:sldIdLst>
  <p:sldSz cx="9144000" cy="6858000" type="screen4x3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DCD7973-6F35-445E-A9D3-DEA3A7E8EEEC}">
          <p14:sldIdLst>
            <p14:sldId id="368"/>
            <p14:sldId id="282"/>
            <p14:sldId id="283"/>
            <p14:sldId id="571"/>
            <p14:sldId id="523"/>
            <p14:sldId id="524"/>
            <p14:sldId id="525"/>
            <p14:sldId id="527"/>
            <p14:sldId id="526"/>
            <p14:sldId id="528"/>
            <p14:sldId id="529"/>
            <p14:sldId id="530"/>
            <p14:sldId id="531"/>
            <p14:sldId id="532"/>
            <p14:sldId id="533"/>
            <p14:sldId id="534"/>
            <p14:sldId id="535"/>
            <p14:sldId id="536"/>
            <p14:sldId id="538"/>
            <p14:sldId id="537"/>
            <p14:sldId id="539"/>
            <p14:sldId id="540"/>
            <p14:sldId id="541"/>
            <p14:sldId id="542"/>
            <p14:sldId id="543"/>
            <p14:sldId id="544"/>
            <p14:sldId id="545"/>
            <p14:sldId id="546"/>
            <p14:sldId id="547"/>
            <p14:sldId id="487"/>
            <p14:sldId id="572"/>
            <p14:sldId id="345"/>
          </p14:sldIdLst>
        </p14:section>
        <p14:section name="Leaderboards" id="{D601E57A-DAFD-4032-A481-2347C53F8518}">
          <p14:sldIdLst/>
        </p14:section>
        <p14:section name="Whiteboard" id="{9CD748D3-A129-4F71-B1E9-B42667A73FF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0133B"/>
    <a:srgbClr val="01133B"/>
    <a:srgbClr val="001650"/>
    <a:srgbClr val="00164D"/>
    <a:srgbClr val="471209"/>
    <a:srgbClr val="2B430D"/>
    <a:srgbClr val="001750"/>
    <a:srgbClr val="00133A"/>
    <a:srgbClr val="FFF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299" autoAdjust="0"/>
    <p:restoredTop sz="94434" autoAdjust="0"/>
  </p:normalViewPr>
  <p:slideViewPr>
    <p:cSldViewPr>
      <p:cViewPr varScale="1">
        <p:scale>
          <a:sx n="68" d="100"/>
          <a:sy n="68" d="100"/>
        </p:scale>
        <p:origin x="7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10-4678-9F3B-A5CE838663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10-4678-9F3B-A5CE838663A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910-4678-9F3B-A5CE838663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68399144"/>
        <c:axId val="968402672"/>
        <c:axId val="685250360"/>
      </c:bar3DChart>
      <c:catAx>
        <c:axId val="968399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68402672"/>
        <c:crosses val="autoZero"/>
        <c:auto val="1"/>
        <c:lblAlgn val="ctr"/>
        <c:lblOffset val="100"/>
        <c:noMultiLvlLbl val="0"/>
      </c:catAx>
      <c:valAx>
        <c:axId val="968402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68399144"/>
        <c:crosses val="autoZero"/>
        <c:crossBetween val="between"/>
      </c:valAx>
      <c:serAx>
        <c:axId val="685250360"/>
        <c:scaling>
          <c:orientation val="minMax"/>
        </c:scaling>
        <c:delete val="0"/>
        <c:axPos val="b"/>
        <c:majorTickMark val="out"/>
        <c:minorTickMark val="none"/>
        <c:tickLblPos val="nextTo"/>
        <c:crossAx val="968402672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0B-42F6-980F-62160E8B97F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0B-42F6-980F-62160E8B97F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0B-42F6-980F-62160E8B97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68394440"/>
        <c:axId val="968404240"/>
        <c:axId val="996136072"/>
      </c:bar3DChart>
      <c:catAx>
        <c:axId val="968394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68404240"/>
        <c:crosses val="autoZero"/>
        <c:auto val="1"/>
        <c:lblAlgn val="ctr"/>
        <c:lblOffset val="100"/>
        <c:noMultiLvlLbl val="0"/>
      </c:catAx>
      <c:valAx>
        <c:axId val="9684042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68394440"/>
        <c:crosses val="autoZero"/>
        <c:crossBetween val="between"/>
      </c:valAx>
      <c:serAx>
        <c:axId val="996136072"/>
        <c:scaling>
          <c:orientation val="minMax"/>
        </c:scaling>
        <c:delete val="0"/>
        <c:axPos val="b"/>
        <c:majorTickMark val="out"/>
        <c:minorTickMark val="none"/>
        <c:tickLblPos val="nextTo"/>
        <c:crossAx val="968404240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22-4B0A-802F-901FD25F77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22-4B0A-802F-901FD25F778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22-4B0A-802F-901FD25F77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68395616"/>
        <c:axId val="968403456"/>
        <c:axId val="996135224"/>
      </c:bar3DChart>
      <c:catAx>
        <c:axId val="968395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68403456"/>
        <c:crosses val="autoZero"/>
        <c:auto val="1"/>
        <c:lblAlgn val="ctr"/>
        <c:lblOffset val="100"/>
        <c:noMultiLvlLbl val="0"/>
      </c:catAx>
      <c:valAx>
        <c:axId val="968403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68395616"/>
        <c:crosses val="autoZero"/>
        <c:crossBetween val="between"/>
      </c:valAx>
      <c:serAx>
        <c:axId val="996135224"/>
        <c:scaling>
          <c:orientation val="minMax"/>
        </c:scaling>
        <c:delete val="0"/>
        <c:axPos val="b"/>
        <c:majorTickMark val="out"/>
        <c:minorTickMark val="none"/>
        <c:tickLblPos val="nextTo"/>
        <c:crossAx val="968403456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91-4CA2-9EA4-D4884ACF5F0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91-4CA2-9EA4-D4884ACF5F0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91-4CA2-9EA4-D4884ACF5F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68393656"/>
        <c:axId val="968396008"/>
        <c:axId val="728462944"/>
      </c:bar3DChart>
      <c:catAx>
        <c:axId val="968393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68396008"/>
        <c:crosses val="autoZero"/>
        <c:auto val="1"/>
        <c:lblAlgn val="ctr"/>
        <c:lblOffset val="100"/>
        <c:noMultiLvlLbl val="0"/>
      </c:catAx>
      <c:valAx>
        <c:axId val="9683960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68393656"/>
        <c:crosses val="autoZero"/>
        <c:crossBetween val="between"/>
      </c:valAx>
      <c:serAx>
        <c:axId val="728462944"/>
        <c:scaling>
          <c:orientation val="minMax"/>
        </c:scaling>
        <c:delete val="0"/>
        <c:axPos val="b"/>
        <c:majorTickMark val="out"/>
        <c:minorTickMark val="none"/>
        <c:tickLblPos val="nextTo"/>
        <c:crossAx val="968396008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E0-4C1F-8561-BF85FB76A3D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E0-4C1F-8561-BF85FB76A3D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E0-4C1F-8561-BF85FB76A3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68405808"/>
        <c:axId val="968405416"/>
        <c:axId val="728461248"/>
      </c:bar3DChart>
      <c:catAx>
        <c:axId val="968405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68405416"/>
        <c:crosses val="autoZero"/>
        <c:auto val="1"/>
        <c:lblAlgn val="ctr"/>
        <c:lblOffset val="100"/>
        <c:noMultiLvlLbl val="0"/>
      </c:catAx>
      <c:valAx>
        <c:axId val="968405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68405808"/>
        <c:crosses val="autoZero"/>
        <c:crossBetween val="between"/>
      </c:valAx>
      <c:serAx>
        <c:axId val="728461248"/>
        <c:scaling>
          <c:orientation val="minMax"/>
        </c:scaling>
        <c:delete val="0"/>
        <c:axPos val="b"/>
        <c:majorTickMark val="out"/>
        <c:minorTickMark val="none"/>
        <c:tickLblPos val="nextTo"/>
        <c:crossAx val="968405416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E-4A5E-82E4-806255F52F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E-4A5E-82E4-806255F52F7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8E-4A5E-82E4-806255F52F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68398360"/>
        <c:axId val="968394832"/>
        <c:axId val="965838160"/>
      </c:bar3DChart>
      <c:catAx>
        <c:axId val="968398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68394832"/>
        <c:crosses val="autoZero"/>
        <c:auto val="1"/>
        <c:lblAlgn val="ctr"/>
        <c:lblOffset val="100"/>
        <c:noMultiLvlLbl val="0"/>
      </c:catAx>
      <c:valAx>
        <c:axId val="9683948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68398360"/>
        <c:crosses val="autoZero"/>
        <c:crossBetween val="between"/>
      </c:valAx>
      <c:serAx>
        <c:axId val="965838160"/>
        <c:scaling>
          <c:orientation val="minMax"/>
        </c:scaling>
        <c:delete val="0"/>
        <c:axPos val="b"/>
        <c:majorTickMark val="out"/>
        <c:minorTickMark val="none"/>
        <c:tickLblPos val="nextTo"/>
        <c:crossAx val="968394832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B2-4C20-971A-D5D55C19E2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B2-4C20-971A-D5D55C19E2B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B2-4C20-971A-D5D55C19E2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68396400"/>
        <c:axId val="968408160"/>
        <c:axId val="947358448"/>
      </c:bar3DChart>
      <c:catAx>
        <c:axId val="968396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68408160"/>
        <c:crosses val="autoZero"/>
        <c:auto val="1"/>
        <c:lblAlgn val="ctr"/>
        <c:lblOffset val="100"/>
        <c:noMultiLvlLbl val="0"/>
      </c:catAx>
      <c:valAx>
        <c:axId val="968408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68396400"/>
        <c:crosses val="autoZero"/>
        <c:crossBetween val="between"/>
      </c:valAx>
      <c:serAx>
        <c:axId val="947358448"/>
        <c:scaling>
          <c:orientation val="minMax"/>
        </c:scaling>
        <c:delete val="0"/>
        <c:axPos val="b"/>
        <c:majorTickMark val="out"/>
        <c:minorTickMark val="none"/>
        <c:tickLblPos val="nextTo"/>
        <c:crossAx val="968408160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F0DC5-A4C4-49D1-AE61-8C57030CB957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28CA9-5EB2-4CC6-9059-6E47E4887A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66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13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13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14.xml"/><Relationship Id="rId1" Type="http://schemas.openxmlformats.org/officeDocument/2006/relationships/slideMaster" Target="../slideMasters/slideMaster4.xml"/><Relationship Id="rId4" Type="http://schemas.openxmlformats.org/officeDocument/2006/relationships/slide" Target="../slides/slide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0134"/>
            <a:ext cx="990600" cy="101324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9144000" cy="5257800"/>
          </a:xfrm>
          <a:prstGeom prst="rect">
            <a:avLst/>
          </a:prstGeom>
          <a:solidFill>
            <a:srgbClr val="0013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 bwMode="invGray">
          <a:xfrm>
            <a:off x="0" y="5257800"/>
            <a:ext cx="9144000" cy="46038"/>
          </a:xfrm>
          <a:prstGeom prst="rect">
            <a:avLst/>
          </a:prstGeom>
          <a:solidFill>
            <a:srgbClr val="FFCC00"/>
          </a:solidFill>
          <a:ln w="50800" cap="flat" cmpd="sng" algn="ctr">
            <a:solidFill>
              <a:srgbClr val="FFC000"/>
            </a:solidFill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71899"/>
            <a:ext cx="2557347" cy="2615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429000"/>
            <a:ext cx="77724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test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600200" y="4495799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Foundations of US Government</a:t>
            </a:r>
          </a:p>
        </p:txBody>
      </p:sp>
    </p:spTree>
    <p:extLst>
      <p:ext uri="{BB962C8B-B14F-4D97-AF65-F5344CB8AC3E}">
        <p14:creationId xmlns:p14="http://schemas.microsoft.com/office/powerpoint/2010/main" val="3810545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Question Indic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371600" y="381000"/>
            <a:ext cx="43397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Closing</a:t>
            </a:r>
            <a:r>
              <a:rPr lang="en-US" sz="4400" b="1" baseline="0" dirty="0">
                <a:solidFill>
                  <a:schemeClr val="bg1"/>
                </a:solidFill>
              </a:rPr>
              <a:t> </a:t>
            </a:r>
            <a:r>
              <a:rPr lang="en-US" sz="4400" b="1" dirty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04800" y="1828800"/>
            <a:ext cx="8534400" cy="4648200"/>
          </a:xfrm>
          <a:prstGeom prst="rect">
            <a:avLst/>
          </a:prstGeom>
          <a:solidFill>
            <a:srgbClr val="00133A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6" b="100000" l="0" r="100000">
                        <a14:foregroundMark x1="76000" y1="8393" x2="80000" y2="10179"/>
                        <a14:foregroundMark x1="80000" y1="11429" x2="84000" y2="24286"/>
                        <a14:foregroundMark x1="34000" y1="33036" x2="34000" y2="33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463800"/>
            <a:ext cx="1905000" cy="3556000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114800" y="2971800"/>
            <a:ext cx="4114800" cy="236220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Aft>
                <a:spcPts val="600"/>
              </a:spcAft>
              <a:buNone/>
              <a:defRPr sz="4400"/>
            </a:lvl1pPr>
          </a:lstStyle>
          <a:p>
            <a:pPr algn="ctr">
              <a:lnSpc>
                <a:spcPct val="125000"/>
              </a:lnSpc>
            </a:pPr>
            <a:r>
              <a:rPr lang="en-US" sz="4400" b="0" dirty="0">
                <a:solidFill>
                  <a:schemeClr val="bg1"/>
                </a:solidFill>
              </a:rPr>
              <a:t>CPS Lesson Questions </a:t>
            </a:r>
            <a:r>
              <a:rPr lang="en-US" dirty="0"/>
              <a:t>X-X</a:t>
            </a:r>
          </a:p>
        </p:txBody>
      </p:sp>
    </p:spTree>
    <p:extLst>
      <p:ext uri="{BB962C8B-B14F-4D97-AF65-F5344CB8AC3E}">
        <p14:creationId xmlns:p14="http://schemas.microsoft.com/office/powerpoint/2010/main" val="2214787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ew Que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371600" y="381000"/>
            <a:ext cx="41399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Review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304800" y="1828800"/>
            <a:ext cx="4191000" cy="4495800"/>
          </a:xfrm>
        </p:spPr>
        <p:txBody>
          <a:bodyPr lIns="274320" tIns="274320" rIns="274320" bIns="274320" anchor="ctr">
            <a:normAutofit/>
          </a:bodyPr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Text for review question here…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1752600"/>
            <a:ext cx="579120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66675" y="6343650"/>
            <a:ext cx="51530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100C20"/>
                </a:solidFill>
                <a:latin typeface="+mn-lt"/>
              </a:rPr>
              <a:t>(Use CPS “Pick a Student” for this question.)</a:t>
            </a:r>
          </a:p>
        </p:txBody>
      </p:sp>
      <p:sp>
        <p:nvSpPr>
          <p:cNvPr id="11" name="Bent-Up Arrow 10"/>
          <p:cNvSpPr/>
          <p:nvPr userDrawn="1"/>
        </p:nvSpPr>
        <p:spPr>
          <a:xfrm rot="10800000" flipH="1">
            <a:off x="5029200" y="6505605"/>
            <a:ext cx="552451" cy="342870"/>
          </a:xfrm>
          <a:prstGeom prst="bentUpArrow">
            <a:avLst/>
          </a:prstGeom>
          <a:solidFill>
            <a:srgbClr val="FFCC00"/>
          </a:solidFill>
          <a:ln w="3175">
            <a:solidFill>
              <a:srgbClr val="001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08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371600" y="381000"/>
            <a:ext cx="28008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824567"/>
            <a:ext cx="8648700" cy="4804833"/>
          </a:xfrm>
          <a:prstGeom prst="rect">
            <a:avLst/>
          </a:prstGeom>
          <a:noFill/>
          <a:ln w="38100">
            <a:solidFill>
              <a:srgbClr val="00133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255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righ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invGray">
          <a:xfrm>
            <a:off x="0" y="6048375"/>
            <a:ext cx="9144000" cy="46038"/>
          </a:xfrm>
          <a:prstGeom prst="rect">
            <a:avLst/>
          </a:prstGeom>
          <a:solidFill>
            <a:srgbClr val="FFCC00"/>
          </a:solidFill>
          <a:ln w="50800" cap="flat" cmpd="sng" algn="ctr">
            <a:solidFill>
              <a:srgbClr val="FFCC00"/>
            </a:solidFill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371600" y="381000"/>
            <a:ext cx="53757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Copyright Information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1752600"/>
            <a:ext cx="9144000" cy="4191000"/>
          </a:xfrm>
          <a:prstGeom prst="rect">
            <a:avLst/>
          </a:prstGeom>
          <a:solidFill>
            <a:srgbClr val="001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04800" y="2405152"/>
            <a:ext cx="853440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0" eaLnBrk="1" hangingPunct="1">
              <a:spcAft>
                <a:spcPts val="1200"/>
              </a:spcAft>
              <a:buFont typeface="Wingdings 2" pitchFamily="18" charset="2"/>
              <a:buNone/>
              <a:defRPr/>
            </a:pPr>
            <a:r>
              <a:rPr lang="en-US" sz="3600" b="1" dirty="0">
                <a:solidFill>
                  <a:schemeClr val="bg1"/>
                </a:solidFill>
              </a:rPr>
              <a:t>Images in this lesson were taken from: </a:t>
            </a:r>
          </a:p>
          <a:p>
            <a:pPr marL="1087438" lvl="2" indent="-320675" eaLnBrk="1" hangingPunct="1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3200" dirty="0">
                <a:solidFill>
                  <a:schemeClr val="bg1"/>
                </a:solidFill>
              </a:rPr>
              <a:t>Microsoft</a:t>
            </a:r>
            <a:r>
              <a:rPr lang="en-US" sz="3200" baseline="30000" dirty="0">
                <a:solidFill>
                  <a:schemeClr val="bg1"/>
                </a:solidFill>
              </a:rPr>
              <a:t>©</a:t>
            </a:r>
            <a:r>
              <a:rPr lang="en-US" sz="3200" dirty="0">
                <a:solidFill>
                  <a:schemeClr val="bg1"/>
                </a:solidFill>
              </a:rPr>
              <a:t> Clip Art Gallery</a:t>
            </a:r>
          </a:p>
          <a:p>
            <a:pPr marL="1087438" lvl="2" indent="-320675" eaLnBrk="1" hangingPunct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3200" dirty="0">
                <a:solidFill>
                  <a:schemeClr val="bg1"/>
                </a:solidFill>
              </a:rPr>
              <a:t>NJROTC Curriculum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4581525"/>
            <a:ext cx="8153400" cy="1108075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4123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3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1715098497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642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0134"/>
            <a:ext cx="990600" cy="101324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9144000" cy="5486400"/>
          </a:xfrm>
          <a:prstGeom prst="rect">
            <a:avLst/>
          </a:prstGeom>
          <a:solidFill>
            <a:srgbClr val="0013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 bwMode="invGray">
          <a:xfrm>
            <a:off x="0" y="5638800"/>
            <a:ext cx="9144000" cy="46038"/>
          </a:xfrm>
          <a:prstGeom prst="rect">
            <a:avLst/>
          </a:prstGeom>
          <a:solidFill>
            <a:srgbClr val="FFCC00"/>
          </a:solidFill>
          <a:ln w="50800" cap="flat" cmpd="sng" algn="ctr">
            <a:solidFill>
              <a:srgbClr val="FFC000"/>
            </a:solidFill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08399"/>
            <a:ext cx="2557347" cy="2615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57600"/>
            <a:ext cx="77724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2891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 To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1"/>
            <a:ext cx="9144000" cy="4343399"/>
          </a:xfrm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0" y="6096000"/>
            <a:ext cx="9144000" cy="46038"/>
          </a:xfrm>
          <a:prstGeom prst="rect">
            <a:avLst/>
          </a:prstGeom>
          <a:solidFill>
            <a:srgbClr val="FFCC00"/>
          </a:solidFill>
          <a:ln w="50800" cap="flat" cmpd="sng" algn="ctr">
            <a:solidFill>
              <a:srgbClr val="FFCC00"/>
            </a:solidFill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371600" y="381000"/>
            <a:ext cx="6344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prstClr val="white"/>
                </a:solidFill>
              </a:rPr>
              <a:t>What You Will Learn to Do</a:t>
            </a:r>
          </a:p>
        </p:txBody>
      </p:sp>
    </p:spTree>
    <p:extLst>
      <p:ext uri="{BB962C8B-B14F-4D97-AF65-F5344CB8AC3E}">
        <p14:creationId xmlns:p14="http://schemas.microsoft.com/office/powerpoint/2010/main" val="88137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1"/>
            <a:ext cx="9144000" cy="4343399"/>
          </a:xfrm>
          <a:ln>
            <a:noFill/>
          </a:ln>
        </p:spPr>
        <p:txBody>
          <a:bodyPr/>
          <a:lstStyle>
            <a:lvl1pPr marL="742950" indent="-742950">
              <a:buFont typeface="+mj-lt"/>
              <a:buAutoNum type="arabicPeriod"/>
              <a:defRPr/>
            </a:lvl1pPr>
            <a:lvl2pPr marL="971550" indent="-514350">
              <a:buFont typeface="+mj-lt"/>
              <a:buAutoNum type="arabicPeriod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0" y="6096000"/>
            <a:ext cx="9144000" cy="46038"/>
          </a:xfrm>
          <a:prstGeom prst="rect">
            <a:avLst/>
          </a:prstGeom>
          <a:solidFill>
            <a:srgbClr val="FFCC00"/>
          </a:solidFill>
          <a:ln w="50800" cap="flat" cmpd="sng" algn="ctr">
            <a:solidFill>
              <a:srgbClr val="FFCC00"/>
            </a:solidFill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371600" y="381000"/>
            <a:ext cx="26368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prstClr val="white"/>
                </a:solidFill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3363858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erms Indic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371600" y="381000"/>
            <a:ext cx="25553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prstClr val="white"/>
                </a:solidFill>
              </a:rPr>
              <a:t>Key Terms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04800" y="1828800"/>
            <a:ext cx="8534400" cy="4648200"/>
          </a:xfrm>
          <a:prstGeom prst="rect">
            <a:avLst/>
          </a:prstGeom>
          <a:solidFill>
            <a:srgbClr val="00133A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6" b="100000" l="0" r="100000">
                        <a14:foregroundMark x1="76000" y1="8393" x2="80000" y2="10179"/>
                        <a14:foregroundMark x1="80000" y1="11429" x2="84000" y2="24286"/>
                        <a14:foregroundMark x1="34000" y1="33036" x2="34000" y2="33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463800"/>
            <a:ext cx="1905000" cy="3556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419600" y="4343400"/>
            <a:ext cx="2743200" cy="106680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en-US" dirty="0"/>
              <a:t>X-X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926980" y="2819400"/>
            <a:ext cx="369302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4400" dirty="0">
                <a:solidFill>
                  <a:prstClr val="white"/>
                </a:solidFill>
              </a:rPr>
              <a:t>CPS Key Term</a:t>
            </a:r>
          </a:p>
          <a:p>
            <a:pPr algn="ctr">
              <a:lnSpc>
                <a:spcPct val="125000"/>
              </a:lnSpc>
            </a:pPr>
            <a:r>
              <a:rPr lang="en-US" sz="4400" dirty="0">
                <a:solidFill>
                  <a:prstClr val="white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394944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erms Defin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371600" y="381000"/>
            <a:ext cx="25553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prstClr val="white"/>
                </a:solidFill>
              </a:rPr>
              <a:t>Key Terms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04800" y="1828800"/>
            <a:ext cx="8534400" cy="4648200"/>
          </a:xfrm>
          <a:prstGeom prst="rect">
            <a:avLst/>
          </a:prstGeom>
          <a:solidFill>
            <a:srgbClr val="00133A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2057400"/>
            <a:ext cx="2115890" cy="3352800"/>
          </a:xfrm>
          <a:ln>
            <a:noFill/>
          </a:ln>
        </p:spPr>
        <p:txBody>
          <a:bodyPr lIns="182880" tIns="182880" rIns="182880" bIns="182880">
            <a:normAutofit/>
          </a:bodyPr>
          <a:lstStyle>
            <a:lvl1pPr>
              <a:lnSpc>
                <a:spcPct val="100000"/>
              </a:lnSpc>
              <a:spcAft>
                <a:spcPts val="1800"/>
              </a:spcAft>
              <a:buClr>
                <a:schemeClr val="bg1"/>
              </a:buClr>
              <a:defRPr sz="3200" u="none">
                <a:solidFill>
                  <a:srgbClr val="FFCC00"/>
                </a:solidFill>
              </a:defRPr>
            </a:lvl1pPr>
          </a:lstStyle>
          <a:p>
            <a:pPr lvl="0"/>
            <a:r>
              <a:rPr lang="en-US" dirty="0"/>
              <a:t>Term 1 -</a:t>
            </a:r>
          </a:p>
          <a:p>
            <a:pPr lvl="0"/>
            <a:r>
              <a:rPr lang="en-US" dirty="0"/>
              <a:t>Term 2 -</a:t>
            </a:r>
          </a:p>
          <a:p>
            <a:pPr lvl="0"/>
            <a:r>
              <a:rPr lang="en-US" dirty="0"/>
              <a:t>Term 3 -</a:t>
            </a:r>
          </a:p>
          <a:p>
            <a:pPr lvl="0"/>
            <a:r>
              <a:rPr lang="en-US" dirty="0"/>
              <a:t>Term 4 -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649290" y="2057400"/>
            <a:ext cx="6037510" cy="3352800"/>
          </a:xfrm>
          <a:ln>
            <a:noFill/>
          </a:ln>
        </p:spPr>
        <p:txBody>
          <a:bodyPr lIns="0" tIns="182880" rIns="182880" bIns="182880">
            <a:normAutofit/>
          </a:bodyPr>
          <a:lstStyle>
            <a:lvl1pPr marL="0" indent="0">
              <a:lnSpc>
                <a:spcPct val="100000"/>
              </a:lnSpc>
              <a:spcAft>
                <a:spcPts val="1800"/>
              </a:spcAft>
              <a:buClr>
                <a:schemeClr val="bg1"/>
              </a:buClr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Definition 1</a:t>
            </a:r>
          </a:p>
          <a:p>
            <a:pPr lvl="0"/>
            <a:r>
              <a:rPr lang="en-US" dirty="0"/>
              <a:t>Definition 2</a:t>
            </a:r>
          </a:p>
          <a:p>
            <a:pPr lvl="0"/>
            <a:r>
              <a:rPr lang="en-US" dirty="0"/>
              <a:t>Definition 3</a:t>
            </a:r>
          </a:p>
          <a:p>
            <a:pPr lvl="0"/>
            <a:r>
              <a:rPr lang="en-US" dirty="0"/>
              <a:t>Definition 4</a:t>
            </a:r>
          </a:p>
        </p:txBody>
      </p:sp>
    </p:spTree>
    <p:extLst>
      <p:ext uri="{BB962C8B-B14F-4D97-AF65-F5344CB8AC3E}">
        <p14:creationId xmlns:p14="http://schemas.microsoft.com/office/powerpoint/2010/main" val="269624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 To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1"/>
            <a:ext cx="9144000" cy="4343399"/>
          </a:xfrm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0" y="6096000"/>
            <a:ext cx="9144000" cy="46038"/>
          </a:xfrm>
          <a:prstGeom prst="rect">
            <a:avLst/>
          </a:prstGeom>
          <a:solidFill>
            <a:srgbClr val="FFCC00"/>
          </a:solidFill>
          <a:ln w="50800" cap="flat" cmpd="sng" algn="ctr">
            <a:solidFill>
              <a:srgbClr val="FFCC00"/>
            </a:solidFill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371600" y="381000"/>
            <a:ext cx="6344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What You Will Learn to Do</a:t>
            </a:r>
          </a:p>
        </p:txBody>
      </p:sp>
    </p:spTree>
    <p:extLst>
      <p:ext uri="{BB962C8B-B14F-4D97-AF65-F5344CB8AC3E}">
        <p14:creationId xmlns:p14="http://schemas.microsoft.com/office/powerpoint/2010/main" val="3376693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Up Question Indic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371600" y="381000"/>
            <a:ext cx="48964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prstClr val="white"/>
                </a:solidFill>
              </a:rPr>
              <a:t>Warm Up Questions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04800" y="1828800"/>
            <a:ext cx="8534400" cy="4648200"/>
          </a:xfrm>
          <a:prstGeom prst="rect">
            <a:avLst/>
          </a:prstGeom>
          <a:solidFill>
            <a:srgbClr val="00133A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6" b="100000" l="0" r="100000">
                        <a14:foregroundMark x1="76000" y1="8393" x2="80000" y2="10179"/>
                        <a14:foregroundMark x1="80000" y1="11429" x2="84000" y2="24286"/>
                        <a14:foregroundMark x1="34000" y1="33036" x2="34000" y2="33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463800"/>
            <a:ext cx="1905000" cy="3556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419600" y="4343400"/>
            <a:ext cx="2743200" cy="106680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en-US" dirty="0"/>
              <a:t>X-X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926980" y="2819400"/>
            <a:ext cx="369302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4400" dirty="0">
                <a:solidFill>
                  <a:prstClr val="white"/>
                </a:solidFill>
              </a:rPr>
              <a:t>CPS Lesson</a:t>
            </a:r>
          </a:p>
          <a:p>
            <a:pPr algn="ctr">
              <a:lnSpc>
                <a:spcPct val="125000"/>
              </a:lnSpc>
            </a:pPr>
            <a:r>
              <a:rPr lang="en-US" sz="4400" dirty="0">
                <a:solidFill>
                  <a:prstClr val="white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127184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Que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371600" y="381000"/>
            <a:ext cx="44230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prstClr val="white"/>
                </a:solidFill>
              </a:rPr>
              <a:t>Opening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304800" y="1828800"/>
            <a:ext cx="4191000" cy="4495800"/>
          </a:xfrm>
        </p:spPr>
        <p:txBody>
          <a:bodyPr lIns="274320" tIns="274320" rIns="274320" bIns="274320" anchor="ctr">
            <a:normAutofit/>
          </a:bodyPr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Text for opening question here…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1752600"/>
            <a:ext cx="41036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66675" y="6343650"/>
            <a:ext cx="51530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100C20"/>
                </a:solidFill>
              </a:rPr>
              <a:t>(Use CPS “Pick a Student” for this question.)</a:t>
            </a:r>
          </a:p>
        </p:txBody>
      </p:sp>
      <p:sp>
        <p:nvSpPr>
          <p:cNvPr id="11" name="Bent-Up Arrow 10"/>
          <p:cNvSpPr/>
          <p:nvPr userDrawn="1"/>
        </p:nvSpPr>
        <p:spPr>
          <a:xfrm rot="10800000" flipH="1">
            <a:off x="5029200" y="6505605"/>
            <a:ext cx="552451" cy="342870"/>
          </a:xfrm>
          <a:prstGeom prst="bentUpArrow">
            <a:avLst/>
          </a:prstGeom>
          <a:solidFill>
            <a:srgbClr val="FFCC00"/>
          </a:solidFill>
          <a:ln w="3175">
            <a:solidFill>
              <a:srgbClr val="001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13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ck On Learning Indic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371600" y="381000"/>
            <a:ext cx="70135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prstClr val="white"/>
                </a:solidFill>
              </a:rPr>
              <a:t>Check On Learning Questions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04800" y="1828800"/>
            <a:ext cx="8534400" cy="4648200"/>
          </a:xfrm>
          <a:prstGeom prst="rect">
            <a:avLst/>
          </a:prstGeom>
          <a:solidFill>
            <a:srgbClr val="00133A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6" b="100000" l="0" r="100000">
                        <a14:foregroundMark x1="76000" y1="8393" x2="80000" y2="10179"/>
                        <a14:foregroundMark x1="80000" y1="11429" x2="84000" y2="24286"/>
                        <a14:foregroundMark x1="34000" y1="33036" x2="34000" y2="33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463800"/>
            <a:ext cx="1905000" cy="3556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419600" y="4343400"/>
            <a:ext cx="2743200" cy="106680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en-US" dirty="0"/>
              <a:t>X-X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926980" y="2819400"/>
            <a:ext cx="369302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4400" dirty="0">
                <a:solidFill>
                  <a:prstClr val="white"/>
                </a:solidFill>
              </a:rPr>
              <a:t>CPS Lesson</a:t>
            </a:r>
          </a:p>
          <a:p>
            <a:pPr algn="ctr">
              <a:lnSpc>
                <a:spcPct val="125000"/>
              </a:lnSpc>
            </a:pPr>
            <a:r>
              <a:rPr lang="en-US" sz="4400" dirty="0">
                <a:solidFill>
                  <a:prstClr val="white"/>
                </a:solidFill>
              </a:rPr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1520570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Question Indic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371600" y="381000"/>
            <a:ext cx="43397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prstClr val="white"/>
                </a:solidFill>
              </a:rPr>
              <a:t>Closing Questions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04800" y="1828800"/>
            <a:ext cx="8534400" cy="4648200"/>
          </a:xfrm>
          <a:prstGeom prst="rect">
            <a:avLst/>
          </a:prstGeom>
          <a:solidFill>
            <a:srgbClr val="00133A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6" b="100000" l="0" r="100000">
                        <a14:foregroundMark x1="76000" y1="8393" x2="80000" y2="10179"/>
                        <a14:foregroundMark x1="80000" y1="11429" x2="84000" y2="24286"/>
                        <a14:foregroundMark x1="34000" y1="33036" x2="34000" y2="33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463800"/>
            <a:ext cx="1905000" cy="3556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419600" y="4343400"/>
            <a:ext cx="2743200" cy="106680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en-US" dirty="0"/>
              <a:t>X-X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926980" y="2819400"/>
            <a:ext cx="369302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4400" dirty="0">
                <a:solidFill>
                  <a:prstClr val="white"/>
                </a:solidFill>
              </a:rPr>
              <a:t>CPS Lesson</a:t>
            </a:r>
          </a:p>
          <a:p>
            <a:pPr algn="ctr">
              <a:lnSpc>
                <a:spcPct val="125000"/>
              </a:lnSpc>
            </a:pPr>
            <a:r>
              <a:rPr lang="en-US" sz="4400" dirty="0">
                <a:solidFill>
                  <a:prstClr val="white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550074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ew Que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371600" y="381000"/>
            <a:ext cx="41399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prstClr val="white"/>
                </a:solidFill>
              </a:rPr>
              <a:t>Review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304800" y="1828800"/>
            <a:ext cx="4191000" cy="4495800"/>
          </a:xfrm>
        </p:spPr>
        <p:txBody>
          <a:bodyPr lIns="274320" tIns="274320" rIns="274320" bIns="274320" anchor="ctr">
            <a:normAutofit/>
          </a:bodyPr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Text for review question here…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1752600"/>
            <a:ext cx="41036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66675" y="6343650"/>
            <a:ext cx="51530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100C20"/>
                </a:solidFill>
              </a:rPr>
              <a:t>(Use CPS “Pick a Student” for this question.)</a:t>
            </a:r>
          </a:p>
        </p:txBody>
      </p:sp>
      <p:sp>
        <p:nvSpPr>
          <p:cNvPr id="11" name="Bent-Up Arrow 10"/>
          <p:cNvSpPr/>
          <p:nvPr userDrawn="1"/>
        </p:nvSpPr>
        <p:spPr>
          <a:xfrm rot="10800000" flipH="1">
            <a:off x="5029200" y="6505605"/>
            <a:ext cx="552451" cy="342870"/>
          </a:xfrm>
          <a:prstGeom prst="bentUpArrow">
            <a:avLst/>
          </a:prstGeom>
          <a:solidFill>
            <a:srgbClr val="FFCC00"/>
          </a:solidFill>
          <a:ln w="3175">
            <a:solidFill>
              <a:srgbClr val="001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36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52401" y="1757855"/>
            <a:ext cx="8823432" cy="4953000"/>
          </a:xfrm>
          <a:prstGeom prst="rect">
            <a:avLst/>
          </a:prstGeom>
          <a:solidFill>
            <a:srgbClr val="00133A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447800" y="152400"/>
            <a:ext cx="7315200" cy="609600"/>
          </a:xfrm>
          <a:noFill/>
          <a:ln>
            <a:noFill/>
          </a:ln>
        </p:spPr>
        <p:txBody>
          <a:bodyPr lIns="0" tIns="0" rIns="0" bIns="0"/>
          <a:lstStyle>
            <a:lvl1pPr marL="0" indent="0">
              <a:buNone/>
              <a:defRPr b="1" baseline="0"/>
            </a:lvl1pPr>
          </a:lstStyle>
          <a:p>
            <a:pPr lvl="0"/>
            <a:r>
              <a:rPr lang="en-US" dirty="0"/>
              <a:t>NJROTC and Your Future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447800" y="762000"/>
            <a:ext cx="5410200" cy="609600"/>
          </a:xfrm>
          <a:noFill/>
          <a:ln>
            <a:noFill/>
          </a:ln>
        </p:spPr>
        <p:txBody>
          <a:bodyPr lIns="0" tIns="0" rIns="0" bIns="0">
            <a:normAutofit/>
          </a:bodyPr>
          <a:lstStyle>
            <a:lvl1pPr marL="0" indent="0">
              <a:buNone/>
              <a:defRPr sz="3200" b="1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National Defense</a:t>
            </a:r>
          </a:p>
        </p:txBody>
      </p:sp>
    </p:spTree>
    <p:extLst>
      <p:ext uri="{BB962C8B-B14F-4D97-AF65-F5344CB8AC3E}">
        <p14:creationId xmlns:p14="http://schemas.microsoft.com/office/powerpoint/2010/main" val="3555357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371600" y="381000"/>
            <a:ext cx="28008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prstClr val="white"/>
                </a:solidFill>
              </a:rPr>
              <a:t>Questions?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40" y="1823112"/>
            <a:ext cx="6553200" cy="48006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230576" y="1786762"/>
            <a:ext cx="6694224" cy="4884248"/>
          </a:xfrm>
          <a:prstGeom prst="rect">
            <a:avLst/>
          </a:prstGeom>
          <a:noFill/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94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righ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invGray">
          <a:xfrm>
            <a:off x="0" y="6048375"/>
            <a:ext cx="9144000" cy="46038"/>
          </a:xfrm>
          <a:prstGeom prst="rect">
            <a:avLst/>
          </a:prstGeom>
          <a:solidFill>
            <a:srgbClr val="FFCC00"/>
          </a:solidFill>
          <a:ln w="50800" cap="flat" cmpd="sng" algn="ctr">
            <a:solidFill>
              <a:srgbClr val="FFCC00"/>
            </a:solidFill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371600" y="381000"/>
            <a:ext cx="53757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prstClr val="white"/>
                </a:solidFill>
              </a:rPr>
              <a:t>Copyright Information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1752600"/>
            <a:ext cx="9144000" cy="4191000"/>
          </a:xfrm>
          <a:prstGeom prst="rect">
            <a:avLst/>
          </a:prstGeom>
          <a:solidFill>
            <a:srgbClr val="001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304800" y="2405152"/>
            <a:ext cx="853440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>
              <a:spcAft>
                <a:spcPts val="1200"/>
              </a:spcAft>
              <a:buFont typeface="Wingdings 2" pitchFamily="18" charset="2"/>
              <a:buNone/>
              <a:defRPr/>
            </a:pPr>
            <a:r>
              <a:rPr lang="en-US" sz="3600" b="1" dirty="0">
                <a:solidFill>
                  <a:prstClr val="white"/>
                </a:solidFill>
              </a:rPr>
              <a:t>Images in this lesson were taken from: </a:t>
            </a:r>
          </a:p>
          <a:p>
            <a:pPr marL="1087438" lvl="2" indent="-320675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3200" dirty="0">
                <a:solidFill>
                  <a:prstClr val="white"/>
                </a:solidFill>
              </a:rPr>
              <a:t>Microsoft</a:t>
            </a:r>
            <a:r>
              <a:rPr lang="en-US" sz="3200" baseline="30000" dirty="0">
                <a:solidFill>
                  <a:prstClr val="white"/>
                </a:solidFill>
              </a:rPr>
              <a:t>©</a:t>
            </a:r>
            <a:r>
              <a:rPr lang="en-US" sz="3200" dirty="0">
                <a:solidFill>
                  <a:prstClr val="white"/>
                </a:solidFill>
              </a:rPr>
              <a:t> Clip Art Gallery</a:t>
            </a:r>
          </a:p>
          <a:p>
            <a:pPr marL="1087438" lvl="2" indent="-320675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3200" dirty="0">
                <a:solidFill>
                  <a:prstClr val="white"/>
                </a:solidFill>
              </a:rPr>
              <a:t>NJROTC Curriculum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4581525"/>
            <a:ext cx="8153400" cy="1108075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09555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317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964B000-1AE4-4C7B-B7BC-3756D5FA85E3}" type="datetimeFigureOut">
              <a:rPr lang="en-US" smtClean="0">
                <a:solidFill>
                  <a:prstClr val="black"/>
                </a:solidFill>
              </a:rPr>
              <a:pPr/>
              <a:t>1/25/2022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630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1"/>
            <a:ext cx="9144000" cy="4343399"/>
          </a:xfrm>
          <a:ln>
            <a:noFill/>
          </a:ln>
        </p:spPr>
        <p:txBody>
          <a:bodyPr/>
          <a:lstStyle>
            <a:lvl1pPr marL="742950" indent="-742950">
              <a:buFont typeface="+mj-lt"/>
              <a:buAutoNum type="arabicPeriod"/>
              <a:defRPr/>
            </a:lvl1pPr>
            <a:lvl2pPr marL="971550" indent="-514350">
              <a:buFont typeface="+mj-lt"/>
              <a:buAutoNum type="arabicPeriod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0" y="6096000"/>
            <a:ext cx="9144000" cy="46038"/>
          </a:xfrm>
          <a:prstGeom prst="rect">
            <a:avLst/>
          </a:prstGeom>
          <a:solidFill>
            <a:srgbClr val="FFCC00"/>
          </a:solidFill>
          <a:ln w="50800" cap="flat" cmpd="sng" algn="ctr">
            <a:solidFill>
              <a:srgbClr val="FFCC00"/>
            </a:solidFill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371600" y="381000"/>
            <a:ext cx="26368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194139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P Vocab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62" y="6417662"/>
            <a:ext cx="438538" cy="4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328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P Less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</p:spTree>
    <p:extLst>
      <p:ext uri="{BB962C8B-B14F-4D97-AF65-F5344CB8AC3E}">
        <p14:creationId xmlns:p14="http://schemas.microsoft.com/office/powerpoint/2010/main" val="500075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964B000-1AE4-4C7B-B7BC-3756D5FA85E3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636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P Vocab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62" y="6417662"/>
            <a:ext cx="438538" cy="438538"/>
          </a:xfrm>
          <a:prstGeom prst="rect">
            <a:avLst/>
          </a:prstGeom>
        </p:spPr>
      </p:pic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62" y="6417662"/>
            <a:ext cx="438538" cy="4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328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P Less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</p:spTree>
    <p:extLst>
      <p:ext uri="{BB962C8B-B14F-4D97-AF65-F5344CB8AC3E}">
        <p14:creationId xmlns:p14="http://schemas.microsoft.com/office/powerpoint/2010/main" val="500075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964B000-1AE4-4C7B-B7BC-3756D5FA85E3}" type="datetimeFigureOut">
              <a:rPr lang="en-US" smtClean="0">
                <a:solidFill>
                  <a:prstClr val="black"/>
                </a:solidFill>
              </a:rPr>
              <a:pPr/>
              <a:t>1/25/2022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516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P Vocab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62" y="6417662"/>
            <a:ext cx="438538" cy="438538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62" y="6417662"/>
            <a:ext cx="438538" cy="4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676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P Less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</p:spTree>
    <p:extLst>
      <p:ext uri="{BB962C8B-B14F-4D97-AF65-F5344CB8AC3E}">
        <p14:creationId xmlns:p14="http://schemas.microsoft.com/office/powerpoint/2010/main" val="37200943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964B000-1AE4-4C7B-B7BC-3756D5FA85E3}" type="datetimeFigureOut">
              <a:rPr lang="en-US" smtClean="0">
                <a:solidFill>
                  <a:prstClr val="black"/>
                </a:solidFill>
              </a:rPr>
              <a:pPr/>
              <a:t>1/25/2022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88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erms Indic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371600" y="381000"/>
            <a:ext cx="25553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Key Terms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04800" y="1828800"/>
            <a:ext cx="8534400" cy="4648200"/>
          </a:xfrm>
          <a:prstGeom prst="rect">
            <a:avLst/>
          </a:prstGeom>
          <a:solidFill>
            <a:srgbClr val="00133A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6" b="100000" l="0" r="100000">
                        <a14:foregroundMark x1="76000" y1="8393" x2="80000" y2="10179"/>
                        <a14:foregroundMark x1="80000" y1="11429" x2="84000" y2="24286"/>
                        <a14:foregroundMark x1="34000" y1="33036" x2="34000" y2="33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463800"/>
            <a:ext cx="1905000" cy="3556000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114800" y="2971800"/>
            <a:ext cx="4114800" cy="236220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Aft>
                <a:spcPts val="600"/>
              </a:spcAft>
              <a:buNone/>
              <a:defRPr sz="4400"/>
            </a:lvl1pPr>
          </a:lstStyle>
          <a:p>
            <a:pPr algn="ctr">
              <a:lnSpc>
                <a:spcPct val="125000"/>
              </a:lnSpc>
            </a:pPr>
            <a:r>
              <a:rPr lang="en-US" sz="4400" b="0" dirty="0">
                <a:solidFill>
                  <a:schemeClr val="bg1"/>
                </a:solidFill>
              </a:rPr>
              <a:t>CPS Lesson Questions </a:t>
            </a:r>
            <a:r>
              <a:rPr lang="en-US" dirty="0"/>
              <a:t>X-X</a:t>
            </a:r>
          </a:p>
        </p:txBody>
      </p:sp>
    </p:spTree>
    <p:extLst>
      <p:ext uri="{BB962C8B-B14F-4D97-AF65-F5344CB8AC3E}">
        <p14:creationId xmlns:p14="http://schemas.microsoft.com/office/powerpoint/2010/main" val="28624485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Vocab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12" y="6435634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62" y="6417662"/>
            <a:ext cx="438538" cy="438538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334" r="3332" b="18889"/>
          <a:stretch/>
        </p:blipFill>
        <p:spPr>
          <a:xfrm>
            <a:off x="2479765" y="6435634"/>
            <a:ext cx="474617" cy="416270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1810" y="6426927"/>
            <a:ext cx="37719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229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Less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12" y="6435634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6026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Open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</p:spTree>
    <p:extLst>
      <p:ext uri="{BB962C8B-B14F-4D97-AF65-F5344CB8AC3E}">
        <p14:creationId xmlns:p14="http://schemas.microsoft.com/office/powerpoint/2010/main" val="33706998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964B000-1AE4-4C7B-B7BC-3756D5FA85E3}" type="datetimeFigureOut">
              <a:rPr lang="en-US" smtClean="0">
                <a:solidFill>
                  <a:prstClr val="black"/>
                </a:solidFill>
              </a:rPr>
              <a:pPr/>
              <a:t>1/25/2022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1892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682800517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17598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964B000-1AE4-4C7B-B7BC-3756D5FA85E3}" type="datetimeFigureOut">
              <a:rPr lang="en-US" smtClean="0">
                <a:solidFill>
                  <a:prstClr val="black"/>
                </a:solidFill>
              </a:rPr>
              <a:pPr/>
              <a:t>1/25/2022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571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P Vocab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12" y="6435634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62" y="6417662"/>
            <a:ext cx="438538" cy="438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334" r="3332" b="18889"/>
          <a:stretch/>
        </p:blipFill>
        <p:spPr>
          <a:xfrm>
            <a:off x="2479765" y="6435634"/>
            <a:ext cx="474617" cy="416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1810" y="6426927"/>
            <a:ext cx="37719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21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P Less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12" y="6435634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8560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P Open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</p:spTree>
    <p:extLst>
      <p:ext uri="{BB962C8B-B14F-4D97-AF65-F5344CB8AC3E}">
        <p14:creationId xmlns:p14="http://schemas.microsoft.com/office/powerpoint/2010/main" val="20161241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964B000-1AE4-4C7B-B7BC-3756D5FA85E3}" type="datetimeFigureOut">
              <a:rPr lang="en-US" smtClean="0">
                <a:solidFill>
                  <a:prstClr val="black"/>
                </a:solidFill>
              </a:rPr>
              <a:pPr/>
              <a:t>1/25/2022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2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erms Defin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371600" y="381000"/>
            <a:ext cx="25553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Key Terms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529887" y="3244334"/>
            <a:ext cx="2084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" y="1704975"/>
            <a:ext cx="8729663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342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TPChart" hidden="1"/>
          <p:cNvGraphicFramePr/>
          <p:nvPr>
            <p:extLst>
              <p:ext uri="{D42A27DB-BD31-4B8C-83A1-F6EECF244321}">
                <p14:modId xmlns:p14="http://schemas.microsoft.com/office/powerpoint/2010/main" val="1886039105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44737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964B000-1AE4-4C7B-B7BC-3756D5FA85E3}" type="datetimeFigureOut">
              <a:rPr lang="en-US" smtClean="0">
                <a:solidFill>
                  <a:prstClr val="black"/>
                </a:solidFill>
              </a:rPr>
              <a:pPr/>
              <a:t>1/25/2022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563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P Vocab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12" y="6435634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62" y="6417662"/>
            <a:ext cx="438538" cy="438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334" r="3332" b="18889"/>
          <a:stretch/>
        </p:blipFill>
        <p:spPr>
          <a:xfrm>
            <a:off x="2479765" y="6435634"/>
            <a:ext cx="474617" cy="416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1810" y="6426927"/>
            <a:ext cx="37719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347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P Less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12" y="6435634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9983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P Open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</p:spTree>
    <p:extLst>
      <p:ext uri="{BB962C8B-B14F-4D97-AF65-F5344CB8AC3E}">
        <p14:creationId xmlns:p14="http://schemas.microsoft.com/office/powerpoint/2010/main" val="32301768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7101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964B000-1AE4-4C7B-B7BC-3756D5FA85E3}" type="datetimeFigureOut">
              <a:rPr lang="en-US" smtClean="0">
                <a:solidFill>
                  <a:prstClr val="black"/>
                </a:solidFill>
              </a:rPr>
              <a:pPr/>
              <a:t>1/25/2022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182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TPChart" hidden="1"/>
          <p:cNvGraphicFramePr/>
          <p:nvPr>
            <p:extLst>
              <p:ext uri="{D42A27DB-BD31-4B8C-83A1-F6EECF244321}">
                <p14:modId xmlns:p14="http://schemas.microsoft.com/office/powerpoint/2010/main" val="3273833394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76829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964B000-1AE4-4C7B-B7BC-3756D5FA85E3}" type="datetimeFigureOut">
              <a:rPr lang="en-US" smtClean="0">
                <a:solidFill>
                  <a:prstClr val="black"/>
                </a:solidFill>
              </a:rPr>
              <a:pPr/>
              <a:t>1/25/2022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5825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Vocab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12" y="6435634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62" y="6417662"/>
            <a:ext cx="438538" cy="438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334" r="3332" b="18889"/>
          <a:stretch/>
        </p:blipFill>
        <p:spPr>
          <a:xfrm>
            <a:off x="2479765" y="6435634"/>
            <a:ext cx="474617" cy="416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1810" y="6426927"/>
            <a:ext cx="37719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84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Up Question Indic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371600" y="381000"/>
            <a:ext cx="48964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Warm</a:t>
            </a:r>
            <a:r>
              <a:rPr lang="en-US" sz="4400" b="1" baseline="0" dirty="0">
                <a:solidFill>
                  <a:schemeClr val="bg1"/>
                </a:solidFill>
              </a:rPr>
              <a:t> Up Questions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304800" y="1828800"/>
            <a:ext cx="8534400" cy="4648200"/>
          </a:xfrm>
          <a:prstGeom prst="rect">
            <a:avLst/>
          </a:prstGeom>
          <a:solidFill>
            <a:srgbClr val="00133A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6" b="100000" l="0" r="100000">
                        <a14:foregroundMark x1="76000" y1="8393" x2="80000" y2="10179"/>
                        <a14:foregroundMark x1="80000" y1="11429" x2="84000" y2="24286"/>
                        <a14:foregroundMark x1="34000" y1="33036" x2="34000" y2="33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463800"/>
            <a:ext cx="1905000" cy="3556000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114800" y="2971800"/>
            <a:ext cx="4114800" cy="236220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Aft>
                <a:spcPts val="600"/>
              </a:spcAft>
              <a:buNone/>
              <a:defRPr sz="4400"/>
            </a:lvl1pPr>
          </a:lstStyle>
          <a:p>
            <a:pPr algn="ctr">
              <a:lnSpc>
                <a:spcPct val="125000"/>
              </a:lnSpc>
            </a:pPr>
            <a:r>
              <a:rPr lang="en-US" sz="4400" b="0" dirty="0">
                <a:solidFill>
                  <a:schemeClr val="bg1"/>
                </a:solidFill>
              </a:rPr>
              <a:t>CPS Lesson Questions </a:t>
            </a:r>
            <a:r>
              <a:rPr lang="en-US" dirty="0"/>
              <a:t>X-X</a:t>
            </a:r>
          </a:p>
        </p:txBody>
      </p:sp>
    </p:spTree>
    <p:extLst>
      <p:ext uri="{BB962C8B-B14F-4D97-AF65-F5344CB8AC3E}">
        <p14:creationId xmlns:p14="http://schemas.microsoft.com/office/powerpoint/2010/main" val="24599375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Less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12" y="6435634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1335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Open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</p:spTree>
    <p:extLst>
      <p:ext uri="{BB962C8B-B14F-4D97-AF65-F5344CB8AC3E}">
        <p14:creationId xmlns:p14="http://schemas.microsoft.com/office/powerpoint/2010/main" val="24713610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89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964B000-1AE4-4C7B-B7BC-3756D5FA85E3}" type="datetimeFigureOut">
              <a:rPr lang="en-US" smtClean="0">
                <a:solidFill>
                  <a:prstClr val="black"/>
                </a:solidFill>
              </a:rPr>
              <a:pPr/>
              <a:t>1/25/2022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532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1628417126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621132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964B000-1AE4-4C7B-B7BC-3756D5FA85E3}" type="datetimeFigureOut">
              <a:rPr lang="en-US" smtClean="0">
                <a:solidFill>
                  <a:prstClr val="black"/>
                </a:solidFill>
              </a:rPr>
              <a:pPr/>
              <a:t>1/25/2022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4182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P Vocab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12" y="6435634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62" y="6417662"/>
            <a:ext cx="438538" cy="438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334" r="3332" b="18889"/>
          <a:stretch/>
        </p:blipFill>
        <p:spPr>
          <a:xfrm>
            <a:off x="2479765" y="6435634"/>
            <a:ext cx="474617" cy="416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1810" y="6426927"/>
            <a:ext cx="37719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29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P Less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12" y="6435634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0662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P Open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</p:spTree>
    <p:extLst>
      <p:ext uri="{BB962C8B-B14F-4D97-AF65-F5344CB8AC3E}">
        <p14:creationId xmlns:p14="http://schemas.microsoft.com/office/powerpoint/2010/main" val="31124285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874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Que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371600" y="381000"/>
            <a:ext cx="44230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Opening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304800" y="1828800"/>
            <a:ext cx="4191000" cy="4495800"/>
          </a:xfrm>
        </p:spPr>
        <p:txBody>
          <a:bodyPr lIns="274320" tIns="274320" rIns="274320" bIns="274320" anchor="ctr">
            <a:normAutofit/>
          </a:bodyPr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Text for opening question here…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52600"/>
            <a:ext cx="586740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66675" y="6343650"/>
            <a:ext cx="51530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100C20"/>
                </a:solidFill>
                <a:latin typeface="+mn-lt"/>
              </a:rPr>
              <a:t>(Use CPS “Pick a Student” for this question.)</a:t>
            </a:r>
          </a:p>
        </p:txBody>
      </p:sp>
      <p:sp>
        <p:nvSpPr>
          <p:cNvPr id="11" name="Bent-Up Arrow 10"/>
          <p:cNvSpPr/>
          <p:nvPr userDrawn="1"/>
        </p:nvSpPr>
        <p:spPr>
          <a:xfrm rot="10800000" flipH="1">
            <a:off x="5029200" y="6505605"/>
            <a:ext cx="552451" cy="342870"/>
          </a:xfrm>
          <a:prstGeom prst="bentUpArrow">
            <a:avLst/>
          </a:prstGeom>
          <a:solidFill>
            <a:srgbClr val="FFCC00"/>
          </a:solidFill>
          <a:ln w="3175">
            <a:solidFill>
              <a:srgbClr val="001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035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964B000-1AE4-4C7B-B7BC-3756D5FA85E3}" type="datetimeFigureOut">
              <a:rPr lang="en-US" smtClean="0">
                <a:solidFill>
                  <a:prstClr val="black"/>
                </a:solidFill>
              </a:rPr>
              <a:pPr/>
              <a:t>1/25/2022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501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TPChart" hidden="1"/>
          <p:cNvGraphicFramePr/>
          <p:nvPr>
            <p:extLst>
              <p:ext uri="{D42A27DB-BD31-4B8C-83A1-F6EECF244321}">
                <p14:modId xmlns:p14="http://schemas.microsoft.com/office/powerpoint/2010/main" val="2524731102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25615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964B000-1AE4-4C7B-B7BC-3756D5FA85E3}" type="datetimeFigureOut">
              <a:rPr lang="en-US" smtClean="0">
                <a:solidFill>
                  <a:srgbClr val="FFFFFF"/>
                </a:solidFill>
              </a:rPr>
              <a:pPr/>
              <a:t>1/25/2022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2000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Vocab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12" y="6435634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62" y="6417662"/>
            <a:ext cx="438538" cy="438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334" r="3332" b="18889"/>
          <a:stretch/>
        </p:blipFill>
        <p:spPr>
          <a:xfrm>
            <a:off x="2479765" y="6435634"/>
            <a:ext cx="474617" cy="416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1810" y="6426927"/>
            <a:ext cx="37719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191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Less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  <p:pic>
        <p:nvPicPr>
          <p:cNvPr id="7" name="Picture 2" descr="https://cdn3.iconfinder.com/data/icons/award-and-trohpy/78/Award_ribbon_cup-05-512.pn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12" y="6435634"/>
            <a:ext cx="341297" cy="4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1787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Open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45903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200399"/>
            <a:ext cx="7753350" cy="2976563"/>
          </a:xfrm>
        </p:spPr>
        <p:txBody>
          <a:bodyPr/>
          <a:lstStyle>
            <a:lvl1pPr indent="-640080">
              <a:buClr>
                <a:srgbClr val="FFFF00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29400" y="6553200"/>
            <a:ext cx="2514600" cy="3048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 dirty="0"/>
              <a:t>(Question Code)</a:t>
            </a:r>
          </a:p>
        </p:txBody>
      </p:sp>
    </p:spTree>
    <p:extLst>
      <p:ext uri="{BB962C8B-B14F-4D97-AF65-F5344CB8AC3E}">
        <p14:creationId xmlns:p14="http://schemas.microsoft.com/office/powerpoint/2010/main" val="26156699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964B000-1AE4-4C7B-B7BC-3756D5FA85E3}" type="datetimeFigureOut">
              <a:rPr lang="en-US" smtClean="0">
                <a:solidFill>
                  <a:prstClr val="black"/>
                </a:solidFill>
              </a:rPr>
              <a:pPr/>
              <a:t>1/25/2022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222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TPChart" hidden="1"/>
          <p:cNvGraphicFramePr/>
          <p:nvPr userDrawn="1">
            <p:extLst/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30162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447800" y="152400"/>
            <a:ext cx="7391400" cy="609600"/>
          </a:xfrm>
          <a:noFill/>
          <a:ln>
            <a:noFill/>
          </a:ln>
        </p:spPr>
        <p:txBody>
          <a:bodyPr lIns="0" tIns="0" rIns="0" bIns="0"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Citizenship and American Government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447800" y="762000"/>
            <a:ext cx="7086600" cy="609600"/>
          </a:xfrm>
          <a:noFill/>
          <a:ln>
            <a:noFill/>
          </a:ln>
        </p:spPr>
        <p:txBody>
          <a:bodyPr lIns="0" tIns="0" rIns="0" bIns="0">
            <a:normAutofit/>
          </a:bodyPr>
          <a:lstStyle>
            <a:lvl1pPr marL="0" indent="0">
              <a:buNone/>
              <a:defRPr sz="3200" baseline="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Foundations of US Government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9" y="1724025"/>
            <a:ext cx="8729663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206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ck On Learning Indic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371600" y="381000"/>
            <a:ext cx="70135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Check On Learning Questions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04800" y="1828800"/>
            <a:ext cx="8534400" cy="4648200"/>
          </a:xfrm>
          <a:prstGeom prst="rect">
            <a:avLst/>
          </a:prstGeom>
          <a:solidFill>
            <a:srgbClr val="00133A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6" b="100000" l="0" r="100000">
                        <a14:foregroundMark x1="76000" y1="8393" x2="80000" y2="10179"/>
                        <a14:foregroundMark x1="80000" y1="11429" x2="84000" y2="24286"/>
                        <a14:foregroundMark x1="34000" y1="33036" x2="34000" y2="33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463800"/>
            <a:ext cx="1905000" cy="3556000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114800" y="2971800"/>
            <a:ext cx="4114800" cy="236220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Aft>
                <a:spcPts val="600"/>
              </a:spcAft>
              <a:buNone/>
              <a:defRPr sz="4400"/>
            </a:lvl1pPr>
          </a:lstStyle>
          <a:p>
            <a:pPr algn="ctr">
              <a:lnSpc>
                <a:spcPct val="125000"/>
              </a:lnSpc>
            </a:pPr>
            <a:r>
              <a:rPr lang="en-US" sz="4400" b="0" dirty="0">
                <a:solidFill>
                  <a:schemeClr val="bg1"/>
                </a:solidFill>
              </a:rPr>
              <a:t>CPS Lesson Questions </a:t>
            </a:r>
            <a:r>
              <a:rPr lang="en-US" dirty="0"/>
              <a:t>X-X</a:t>
            </a:r>
          </a:p>
        </p:txBody>
      </p:sp>
    </p:spTree>
    <p:extLst>
      <p:ext uri="{BB962C8B-B14F-4D97-AF65-F5344CB8AC3E}">
        <p14:creationId xmlns:p14="http://schemas.microsoft.com/office/powerpoint/2010/main" val="805339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1433513"/>
          </a:xfrm>
          <a:prstGeom prst="rect">
            <a:avLst/>
          </a:prstGeom>
          <a:solidFill>
            <a:srgbClr val="0013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433513"/>
            <a:ext cx="9144000" cy="5424487"/>
          </a:xfrm>
          <a:prstGeom prst="rect">
            <a:avLst/>
          </a:prstGeom>
          <a:blipFill>
            <a:blip r:embed="rId1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1524000"/>
            <a:ext cx="9144000" cy="46038"/>
          </a:xfrm>
          <a:prstGeom prst="rect">
            <a:avLst/>
          </a:prstGeom>
          <a:solidFill>
            <a:srgbClr val="FFCC00"/>
          </a:solidFill>
          <a:ln w="50800" cap="flat" cmpd="sng" algn="ctr">
            <a:solidFill>
              <a:srgbClr val="FFCC00"/>
            </a:solidFill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0134"/>
            <a:ext cx="990600" cy="101324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525963"/>
          </a:xfrm>
          <a:prstGeom prst="rect">
            <a:avLst/>
          </a:prstGeom>
          <a:solidFill>
            <a:srgbClr val="00133A"/>
          </a:solidFill>
          <a:ln w="38100">
            <a:solidFill>
              <a:srgbClr val="FFCC00"/>
            </a:solidFill>
          </a:ln>
        </p:spPr>
        <p:txBody>
          <a:bodyPr vert="horz" lIns="457200" tIns="274320" rIns="457200" bIns="2743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7873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6" r:id="rId4"/>
    <p:sldLayoutId id="2147483658" r:id="rId5"/>
    <p:sldLayoutId id="2147483659" r:id="rId6"/>
    <p:sldLayoutId id="2147483660" r:id="rId7"/>
    <p:sldLayoutId id="2147483664" r:id="rId8"/>
    <p:sldLayoutId id="2147483661" r:id="rId9"/>
    <p:sldLayoutId id="2147483662" r:id="rId10"/>
    <p:sldLayoutId id="2147483663" r:id="rId11"/>
    <p:sldLayoutId id="2147483665" r:id="rId12"/>
    <p:sldLayoutId id="2147483666" r:id="rId13"/>
    <p:sldLayoutId id="214748375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spcAft>
          <a:spcPts val="600"/>
        </a:spcAft>
        <a:buFont typeface="Wingdings" panose="05000000000000000000" pitchFamily="2" charset="2"/>
        <a:buChar char="§"/>
        <a:defRPr sz="36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spcAft>
          <a:spcPts val="600"/>
        </a:spcAft>
        <a:buFont typeface="Wingdings" panose="05000000000000000000" pitchFamily="2" charset="2"/>
        <a:buChar char="§"/>
        <a:defRPr sz="3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000">
              <a:srgbClr val="0063C7"/>
            </a:gs>
            <a:gs pos="36000">
              <a:srgbClr val="0000D6">
                <a:alpha val="90000"/>
              </a:srgbClr>
            </a:gs>
            <a:gs pos="86000">
              <a:srgbClr val="00194C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8" r:id="rId5"/>
    <p:sldLayoutId id="214748375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lphaUcPeriod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1433513"/>
          </a:xfrm>
          <a:prstGeom prst="rect">
            <a:avLst/>
          </a:prstGeom>
          <a:solidFill>
            <a:srgbClr val="0013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433513"/>
            <a:ext cx="9144000" cy="5424487"/>
          </a:xfrm>
          <a:prstGeom prst="rect">
            <a:avLst/>
          </a:prstGeom>
          <a:blipFill>
            <a:blip r:embed="rId1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1524000"/>
            <a:ext cx="9144000" cy="46038"/>
          </a:xfrm>
          <a:prstGeom prst="rect">
            <a:avLst/>
          </a:prstGeom>
          <a:solidFill>
            <a:srgbClr val="FFCC00"/>
          </a:solidFill>
          <a:ln w="50800" cap="flat" cmpd="sng" algn="ctr">
            <a:solidFill>
              <a:srgbClr val="FFCC00"/>
            </a:solidFill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0134"/>
            <a:ext cx="990600" cy="101324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525963"/>
          </a:xfrm>
          <a:prstGeom prst="rect">
            <a:avLst/>
          </a:prstGeom>
          <a:solidFill>
            <a:srgbClr val="00133A"/>
          </a:solidFill>
          <a:ln w="38100">
            <a:solidFill>
              <a:srgbClr val="FFCC00"/>
            </a:solidFill>
          </a:ln>
        </p:spPr>
        <p:txBody>
          <a:bodyPr vert="horz" lIns="457200" tIns="274320" rIns="457200" bIns="2743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7741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spcAft>
          <a:spcPts val="600"/>
        </a:spcAft>
        <a:buFont typeface="Wingdings" panose="05000000000000000000" pitchFamily="2" charset="2"/>
        <a:buChar char="§"/>
        <a:defRPr sz="36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spcAft>
          <a:spcPts val="600"/>
        </a:spcAft>
        <a:buFont typeface="Wingdings" panose="05000000000000000000" pitchFamily="2" charset="2"/>
        <a:buChar char="§"/>
        <a:defRPr sz="32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000">
              <a:srgbClr val="0063C7"/>
            </a:gs>
            <a:gs pos="36000">
              <a:srgbClr val="0000D6">
                <a:alpha val="90000"/>
              </a:srgbClr>
            </a:gs>
            <a:gs pos="86000">
              <a:srgbClr val="00194C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006FB7F-EE5B-45C5-B599-7E5CA0C45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01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lphaUcPeriod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000">
              <a:srgbClr val="0063C7"/>
            </a:gs>
            <a:gs pos="36000">
              <a:srgbClr val="0000D6">
                <a:alpha val="90000"/>
              </a:srgbClr>
            </a:gs>
            <a:gs pos="86000">
              <a:srgbClr val="00194C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65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lphaUcPeriod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000">
              <a:srgbClr val="0063C7"/>
            </a:gs>
            <a:gs pos="36000">
              <a:srgbClr val="0000D6">
                <a:alpha val="90000"/>
              </a:srgbClr>
            </a:gs>
            <a:gs pos="86000">
              <a:srgbClr val="00194C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3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7" r:id="rId5"/>
    <p:sldLayoutId id="214748371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lphaUcPeriod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000">
              <a:srgbClr val="0063C7"/>
            </a:gs>
            <a:gs pos="36000">
              <a:srgbClr val="0000D6">
                <a:alpha val="90000"/>
              </a:srgbClr>
            </a:gs>
            <a:gs pos="86000">
              <a:srgbClr val="00194C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684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5" r:id="rId5"/>
    <p:sldLayoutId id="214748372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lphaUcPeriod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000">
              <a:srgbClr val="0063C7"/>
            </a:gs>
            <a:gs pos="36000">
              <a:srgbClr val="0000D6">
                <a:alpha val="90000"/>
              </a:srgbClr>
            </a:gs>
            <a:gs pos="86000">
              <a:srgbClr val="00194C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6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lphaUcPeriod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000">
              <a:srgbClr val="0063C7"/>
            </a:gs>
            <a:gs pos="36000">
              <a:srgbClr val="0000D6">
                <a:alpha val="90000"/>
              </a:srgbClr>
            </a:gs>
            <a:gs pos="86000">
              <a:srgbClr val="00194C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10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lphaUcPeriod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000">
              <a:srgbClr val="0063C7"/>
            </a:gs>
            <a:gs pos="36000">
              <a:srgbClr val="0000D6">
                <a:alpha val="90000"/>
              </a:srgbClr>
            </a:gs>
            <a:gs pos="86000">
              <a:srgbClr val="00194C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006FB7F-EE5B-45C5-B599-7E5CA0C451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603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ln w="3175">
            <a:solidFill>
              <a:schemeClr val="tx1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lphaUcPeriod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.xml"/><Relationship Id="rId7" Type="http://schemas.openxmlformats.org/officeDocument/2006/relationships/image" Target="../media/image13.w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1.xml"/><Relationship Id="rId7" Type="http://schemas.openxmlformats.org/officeDocument/2006/relationships/image" Target="../media/image13.w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52800"/>
            <a:ext cx="9144000" cy="762000"/>
          </a:xfrm>
        </p:spPr>
        <p:txBody>
          <a:bodyPr>
            <a:normAutofit/>
          </a:bodyPr>
          <a:lstStyle/>
          <a:p>
            <a:r>
              <a:rPr lang="en-US" sz="3200" dirty="0"/>
              <a:t>Unit 1 – Maritime History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8869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C00"/>
                </a:solidFill>
              </a:rPr>
              <a:t>Section 4 – D-Day and Operation Anvil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001817"/>
            <a:ext cx="9067800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>
                <a:solidFill>
                  <a:prstClr val="white"/>
                </a:solidFill>
              </a:rPr>
              <a:t>Chapter 8  - </a:t>
            </a:r>
            <a:r>
              <a:rPr lang="en-US" altLang="en-US" sz="2800" dirty="0">
                <a:solidFill>
                  <a:schemeClr val="bg1"/>
                </a:solidFill>
              </a:rPr>
              <a:t>World War II: The Atlantic War,</a:t>
            </a:r>
          </a:p>
          <a:p>
            <a:pPr algn="ctr">
              <a:lnSpc>
                <a:spcPct val="85000"/>
              </a:lnSpc>
            </a:pPr>
            <a:r>
              <a:rPr lang="en-US" altLang="en-US" sz="2800" dirty="0">
                <a:solidFill>
                  <a:schemeClr val="bg1"/>
                </a:solidFill>
              </a:rPr>
              <a:t>1939 - 1945</a:t>
            </a:r>
          </a:p>
        </p:txBody>
      </p:sp>
    </p:spTree>
    <p:extLst>
      <p:ext uri="{BB962C8B-B14F-4D97-AF65-F5344CB8AC3E}">
        <p14:creationId xmlns:p14="http://schemas.microsoft.com/office/powerpoint/2010/main" val="1834188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239106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Operation Overlord: </a:t>
            </a:r>
          </a:p>
          <a:p>
            <a:r>
              <a:rPr lang="en-US" sz="14400" dirty="0"/>
              <a:t>The Invasion of Normandy</a:t>
            </a:r>
          </a:p>
          <a:p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350520" y="4191000"/>
            <a:ext cx="5181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A new Free French government under General Charles de Gaulle replaced what was left of the Vichy regime.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520" y="1844040"/>
            <a:ext cx="8610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en-US" sz="2800" dirty="0">
                <a:solidFill>
                  <a:prstClr val="white"/>
                </a:solidFill>
              </a:rPr>
              <a:t>General Dwight D. Eisenhower assumed command of all Allied ground troops in Europe.</a:t>
            </a:r>
          </a:p>
          <a:p>
            <a:pPr lvl="0">
              <a:spcBef>
                <a:spcPct val="0"/>
              </a:spcBef>
            </a:pPr>
            <a:endParaRPr lang="en-US" altLang="en-US" sz="2800" dirty="0">
              <a:solidFill>
                <a:prstClr val="white"/>
              </a:solidFill>
            </a:endParaRPr>
          </a:p>
          <a:p>
            <a:pPr lvl="0">
              <a:spcBef>
                <a:spcPct val="0"/>
              </a:spcBef>
            </a:pPr>
            <a:r>
              <a:rPr lang="en-US" altLang="en-US" sz="2800" dirty="0">
                <a:solidFill>
                  <a:prstClr val="white"/>
                </a:solidFill>
              </a:rPr>
              <a:t>The Germans were in full retreat.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682219"/>
            <a:ext cx="2432844" cy="3435350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439897"/>
            <a:ext cx="2703618" cy="4038600"/>
          </a:xfrm>
          <a:prstGeom prst="rect">
            <a:avLst/>
          </a:prstGeom>
          <a:noFill/>
          <a:ln w="31750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99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254872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Operation Anvil: </a:t>
            </a:r>
          </a:p>
          <a:p>
            <a:r>
              <a:rPr lang="en-US" sz="14400" dirty="0"/>
              <a:t>The Invasion of Southern France</a:t>
            </a:r>
          </a:p>
          <a:p>
            <a:endParaRPr lang="en-US" sz="40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420" y="1828800"/>
            <a:ext cx="6372225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779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254872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Operation Anvil: </a:t>
            </a:r>
          </a:p>
          <a:p>
            <a:r>
              <a:rPr lang="en-US" sz="14400" dirty="0"/>
              <a:t>The Invasion of Southern France</a:t>
            </a:r>
          </a:p>
          <a:p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609600" y="2514600"/>
            <a:ext cx="7772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en-US" sz="2800" dirty="0">
                <a:solidFill>
                  <a:prstClr val="white"/>
                </a:solidFill>
              </a:rPr>
              <a:t>The two main objectives of this invasion were:</a:t>
            </a:r>
          </a:p>
          <a:p>
            <a:pPr lvl="0">
              <a:spcBef>
                <a:spcPct val="0"/>
              </a:spcBef>
            </a:pPr>
            <a:endParaRPr lang="en-US" altLang="en-US" sz="1200" dirty="0">
              <a:solidFill>
                <a:prstClr val="white"/>
              </a:solidFill>
            </a:endParaRPr>
          </a:p>
          <a:p>
            <a:pPr marL="971550" lvl="1" indent="-514350">
              <a:spcBef>
                <a:spcPct val="0"/>
              </a:spcBef>
              <a:buFont typeface="+mj-lt"/>
              <a:buAutoNum type="arabicPeriod"/>
            </a:pPr>
            <a:r>
              <a:rPr lang="en-US" altLang="en-US" sz="2800" dirty="0">
                <a:solidFill>
                  <a:prstClr val="white"/>
                </a:solidFill>
              </a:rPr>
              <a:t>To gain another port for supplies flowing into France</a:t>
            </a:r>
          </a:p>
          <a:p>
            <a:pPr marL="971550" lvl="1" indent="-514350">
              <a:spcBef>
                <a:spcPct val="0"/>
              </a:spcBef>
              <a:buFont typeface="+mj-lt"/>
              <a:buAutoNum type="arabicPeriod"/>
            </a:pPr>
            <a:endParaRPr lang="en-US" altLang="en-US" sz="2800" dirty="0">
              <a:solidFill>
                <a:prstClr val="white"/>
              </a:solidFill>
            </a:endParaRPr>
          </a:p>
          <a:p>
            <a:pPr marL="971550" lvl="1" indent="-514350">
              <a:spcBef>
                <a:spcPct val="0"/>
              </a:spcBef>
              <a:buFont typeface="+mj-lt"/>
              <a:buAutoNum type="arabicPeriod"/>
            </a:pPr>
            <a:r>
              <a:rPr lang="en-US" altLang="en-US" sz="2800" dirty="0">
                <a:solidFill>
                  <a:prstClr val="white"/>
                </a:solidFill>
              </a:rPr>
              <a:t>To serve as a diversion and draw German forces away from the Normandy beaches</a:t>
            </a:r>
          </a:p>
        </p:txBody>
      </p:sp>
    </p:spTree>
    <p:extLst>
      <p:ext uri="{BB962C8B-B14F-4D97-AF65-F5344CB8AC3E}">
        <p14:creationId xmlns:p14="http://schemas.microsoft.com/office/powerpoint/2010/main" val="1263215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254872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Operation Anvil: </a:t>
            </a:r>
          </a:p>
          <a:p>
            <a:r>
              <a:rPr lang="en-US" sz="14400" dirty="0"/>
              <a:t>The Invasion of Southern France</a:t>
            </a:r>
          </a:p>
          <a:p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228600" y="1828800"/>
            <a:ext cx="86106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en-US" sz="2800" dirty="0">
                <a:solidFill>
                  <a:prstClr val="white"/>
                </a:solidFill>
              </a:rPr>
              <a:t>The assault was preceded by 1,300 bombers and naval gunfire.</a:t>
            </a:r>
          </a:p>
          <a:p>
            <a:pPr lvl="0">
              <a:spcBef>
                <a:spcPct val="0"/>
              </a:spcBef>
            </a:pPr>
            <a:endParaRPr lang="en-US" altLang="en-US" sz="1200" dirty="0">
              <a:solidFill>
                <a:prstClr val="white"/>
              </a:solidFill>
            </a:endParaRPr>
          </a:p>
          <a:p>
            <a:pPr lvl="0">
              <a:spcBef>
                <a:spcPct val="0"/>
              </a:spcBef>
            </a:pPr>
            <a:endParaRPr lang="en-US" altLang="en-US" sz="1200" dirty="0">
              <a:solidFill>
                <a:prstClr val="white"/>
              </a:solidFill>
            </a:endParaRPr>
          </a:p>
          <a:p>
            <a:pPr lvl="0">
              <a:spcBef>
                <a:spcPct val="0"/>
              </a:spcBef>
            </a:pPr>
            <a:endParaRPr lang="en-US" altLang="en-US" sz="1200" dirty="0">
              <a:solidFill>
                <a:prstClr val="white"/>
              </a:solidFill>
            </a:endParaRPr>
          </a:p>
          <a:p>
            <a:pPr lvl="0">
              <a:spcBef>
                <a:spcPct val="0"/>
              </a:spcBef>
            </a:pPr>
            <a:endParaRPr lang="en-US" altLang="en-US" sz="1200" dirty="0">
              <a:solidFill>
                <a:prstClr val="white"/>
              </a:solidFill>
            </a:endParaRPr>
          </a:p>
          <a:p>
            <a:pPr lvl="0">
              <a:spcBef>
                <a:spcPct val="0"/>
              </a:spcBef>
            </a:pPr>
            <a:endParaRPr lang="en-US" altLang="en-US" sz="1200" dirty="0">
              <a:solidFill>
                <a:prstClr val="white"/>
              </a:solidFill>
            </a:endParaRPr>
          </a:p>
          <a:p>
            <a:pPr lvl="0">
              <a:spcBef>
                <a:spcPct val="0"/>
              </a:spcBef>
            </a:pPr>
            <a:endParaRPr lang="en-US" altLang="en-US" sz="1200" dirty="0">
              <a:solidFill>
                <a:prstClr val="white"/>
              </a:solidFill>
            </a:endParaRPr>
          </a:p>
          <a:p>
            <a:pPr lvl="0">
              <a:spcBef>
                <a:spcPct val="0"/>
              </a:spcBef>
            </a:pPr>
            <a:endParaRPr lang="en-US" altLang="en-US" sz="1200" dirty="0">
              <a:solidFill>
                <a:prstClr val="white"/>
              </a:solidFill>
            </a:endParaRPr>
          </a:p>
          <a:p>
            <a:pPr lvl="0">
              <a:spcBef>
                <a:spcPct val="0"/>
              </a:spcBef>
            </a:pPr>
            <a:endParaRPr lang="en-US" altLang="en-US" sz="1200" dirty="0">
              <a:solidFill>
                <a:prstClr val="white"/>
              </a:solidFill>
            </a:endParaRPr>
          </a:p>
          <a:p>
            <a:pPr lvl="0">
              <a:spcBef>
                <a:spcPct val="0"/>
              </a:spcBef>
            </a:pPr>
            <a:endParaRPr lang="en-US" altLang="en-US" sz="1200" dirty="0">
              <a:solidFill>
                <a:prstClr val="white"/>
              </a:solidFill>
            </a:endParaRPr>
          </a:p>
          <a:p>
            <a:pPr lvl="0">
              <a:spcBef>
                <a:spcPct val="0"/>
              </a:spcBef>
            </a:pPr>
            <a:endParaRPr lang="en-US" altLang="en-US" sz="1200" dirty="0">
              <a:solidFill>
                <a:prstClr val="white"/>
              </a:solidFill>
            </a:endParaRPr>
          </a:p>
          <a:p>
            <a:pPr lvl="0">
              <a:spcBef>
                <a:spcPct val="0"/>
              </a:spcBef>
            </a:pPr>
            <a:endParaRPr lang="en-US" altLang="en-US" sz="1200" dirty="0">
              <a:solidFill>
                <a:prstClr val="white"/>
              </a:solidFill>
            </a:endParaRPr>
          </a:p>
          <a:p>
            <a:pPr lvl="0">
              <a:spcBef>
                <a:spcPct val="0"/>
              </a:spcBef>
            </a:pPr>
            <a:endParaRPr lang="en-US" altLang="en-US" sz="1200" dirty="0">
              <a:solidFill>
                <a:prstClr val="white"/>
              </a:solidFill>
            </a:endParaRPr>
          </a:p>
          <a:p>
            <a:pPr lvl="0">
              <a:spcBef>
                <a:spcPct val="0"/>
              </a:spcBef>
            </a:pPr>
            <a:endParaRPr lang="en-US" altLang="en-US" sz="1200" dirty="0">
              <a:solidFill>
                <a:prstClr val="white"/>
              </a:solidFill>
            </a:endParaRPr>
          </a:p>
          <a:p>
            <a:pPr lvl="0">
              <a:spcBef>
                <a:spcPct val="0"/>
              </a:spcBef>
            </a:pPr>
            <a:endParaRPr lang="en-US" altLang="en-US" sz="1200" dirty="0">
              <a:solidFill>
                <a:prstClr val="white"/>
              </a:solidFill>
            </a:endParaRPr>
          </a:p>
          <a:p>
            <a:pPr lvl="0">
              <a:spcBef>
                <a:spcPct val="0"/>
              </a:spcBef>
            </a:pPr>
            <a:endParaRPr lang="en-US" altLang="en-US" sz="1200" dirty="0">
              <a:solidFill>
                <a:prstClr val="white"/>
              </a:solidFill>
            </a:endParaRPr>
          </a:p>
          <a:p>
            <a:pPr lvl="0">
              <a:spcBef>
                <a:spcPct val="0"/>
              </a:spcBef>
            </a:pPr>
            <a:endParaRPr lang="en-US" altLang="en-US" sz="1200" dirty="0">
              <a:solidFill>
                <a:prstClr val="white"/>
              </a:solidFill>
            </a:endParaRPr>
          </a:p>
          <a:p>
            <a:pPr lvl="0">
              <a:spcBef>
                <a:spcPct val="0"/>
              </a:spcBef>
            </a:pPr>
            <a:r>
              <a:rPr lang="en-US" altLang="en-US" sz="2800" dirty="0">
                <a:solidFill>
                  <a:prstClr val="white"/>
                </a:solidFill>
              </a:rPr>
              <a:t>Rockets, naval gunfire and bombing eliminated German resistance allowing the Allies to take the offensive.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93" y="3002142"/>
            <a:ext cx="2865758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t="3776" b="4572"/>
          <a:stretch/>
        </p:blipFill>
        <p:spPr bwMode="auto">
          <a:xfrm>
            <a:off x="4590745" y="3002142"/>
            <a:ext cx="2875565" cy="233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8"/>
          <a:stretch/>
        </p:blipFill>
        <p:spPr bwMode="auto">
          <a:xfrm>
            <a:off x="1393959" y="2862585"/>
            <a:ext cx="6095999" cy="2593688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64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254872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Operation Anvil: </a:t>
            </a:r>
          </a:p>
          <a:p>
            <a:r>
              <a:rPr lang="en-US" sz="14400" dirty="0"/>
              <a:t>The Invasion of Southern France</a:t>
            </a:r>
          </a:p>
          <a:p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228600" y="1828800"/>
            <a:ext cx="861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By Operation Anvil’s D-Day + 14, the French cities of Marseille, Toulon, Cannes, and Nice fell to the Allies.</a:t>
            </a:r>
            <a:endParaRPr lang="en-US" altLang="en-US" sz="2800" dirty="0">
              <a:solidFill>
                <a:prstClr val="white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2895599"/>
            <a:ext cx="4754432" cy="356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3254610"/>
            <a:ext cx="3276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Allied forces surged northward and</a:t>
            </a: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joined with Patton's forces near Dijon</a:t>
            </a: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on 12 September 1944.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895599"/>
            <a:ext cx="4754432" cy="356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37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254872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Operation Anvil: </a:t>
            </a:r>
          </a:p>
          <a:p>
            <a:r>
              <a:rPr lang="en-US" sz="14400" dirty="0"/>
              <a:t>The Invasion of Southern France</a:t>
            </a:r>
          </a:p>
          <a:p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228600" y="1828800"/>
            <a:ext cx="861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Through the summer and fall of 1944, complete control of the air allowed the Allies to move rapidly through France.</a:t>
            </a:r>
            <a:endParaRPr lang="en-US" altLang="en-US" sz="28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3254610"/>
            <a:ext cx="327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3048000"/>
            <a:ext cx="6248400" cy="2899648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68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371600" y="520264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6000" dirty="0"/>
              <a:t>Germany is Defeated</a:t>
            </a:r>
          </a:p>
          <a:p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381000" y="1828800"/>
            <a:ext cx="84765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rgbClr val="FFC000"/>
                </a:solidFill>
              </a:rPr>
              <a:t>Battle of the Bulge</a:t>
            </a:r>
            <a:r>
              <a:rPr lang="en-US" altLang="en-US" sz="2800" dirty="0">
                <a:solidFill>
                  <a:schemeClr val="bg1"/>
                </a:solidFill>
              </a:rPr>
              <a:t>: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Was a major German counteroffensive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Air cover halted by winter weather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Was initiated on 16 December by Field Marshal von Rundstedt who:</a:t>
            </a:r>
          </a:p>
          <a:p>
            <a:pPr>
              <a:spcBef>
                <a:spcPct val="0"/>
              </a:spcBef>
            </a:pPr>
            <a:endParaRPr lang="en-US" altLang="en-US" sz="2800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3254610"/>
            <a:ext cx="327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191000"/>
            <a:ext cx="2818051" cy="2165770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186050"/>
            <a:ext cx="2818052" cy="2165770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453593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lvl="1" indent="-457200">
              <a:spcBef>
                <a:spcPct val="0"/>
              </a:spcBef>
              <a:buFont typeface="Calibri" panose="020F0502020204030204" pitchFamily="34" charset="0"/>
              <a:buChar char="⁻"/>
            </a:pPr>
            <a:r>
              <a:rPr lang="en-US" altLang="en-US" sz="2800" dirty="0">
                <a:solidFill>
                  <a:prstClr val="white"/>
                </a:solidFill>
              </a:rPr>
              <a:t>Made quick advances through U.S. lines</a:t>
            </a:r>
          </a:p>
          <a:p>
            <a:pPr marL="914400" lvl="1" indent="-457200">
              <a:spcBef>
                <a:spcPct val="0"/>
              </a:spcBef>
              <a:buFont typeface="Calibri" panose="020F0502020204030204" pitchFamily="34" charset="0"/>
              <a:buChar char="⁻"/>
            </a:pPr>
            <a:r>
              <a:rPr lang="en-US" altLang="en-US" sz="2800" dirty="0">
                <a:solidFill>
                  <a:prstClr val="white"/>
                </a:solidFill>
              </a:rPr>
              <a:t>Was stopped by attacks on their flanks</a:t>
            </a:r>
          </a:p>
        </p:txBody>
      </p:sp>
    </p:spTree>
    <p:extLst>
      <p:ext uri="{BB962C8B-B14F-4D97-AF65-F5344CB8AC3E}">
        <p14:creationId xmlns:p14="http://schemas.microsoft.com/office/powerpoint/2010/main" val="136153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554426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Germany is Defeated</a:t>
            </a:r>
          </a:p>
          <a:p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381000" y="1828800"/>
            <a:ext cx="838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rgbClr val="FFC000"/>
                </a:solidFill>
              </a:rPr>
              <a:t>Battle of the Bulge</a:t>
            </a:r>
            <a:r>
              <a:rPr lang="en-US" altLang="en-US" sz="2800" dirty="0">
                <a:solidFill>
                  <a:schemeClr val="bg1"/>
                </a:solidFill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Elements of the U.S. 101</a:t>
            </a:r>
            <a:r>
              <a:rPr lang="en-US" altLang="en-US" sz="2800" baseline="30000" dirty="0">
                <a:solidFill>
                  <a:schemeClr val="bg1"/>
                </a:solidFill>
              </a:rPr>
              <a:t>st</a:t>
            </a:r>
            <a:r>
              <a:rPr lang="en-US" altLang="en-US" sz="2800" dirty="0">
                <a:solidFill>
                  <a:schemeClr val="bg1"/>
                </a:solidFill>
              </a:rPr>
              <a:t> Airborne Division had been surrounded by Germans near the town of Bastogne.</a:t>
            </a:r>
            <a:endParaRPr lang="en-US" altLang="en-US" sz="2800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3254610"/>
            <a:ext cx="327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321172"/>
            <a:ext cx="4252913" cy="316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9903" y="3481271"/>
            <a:ext cx="370489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In response to a German commander’s</a:t>
            </a: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demand to surrender, General McAuliffe</a:t>
            </a: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responded eloquently with: </a:t>
            </a:r>
            <a:r>
              <a:rPr lang="en-US" altLang="en-US" sz="2800" dirty="0">
                <a:solidFill>
                  <a:srgbClr val="FFCC00"/>
                </a:solidFill>
              </a:rPr>
              <a:t>“NUTS!”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98102"/>
            <a:ext cx="4252913" cy="3193093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76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554426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Germany is Defeated</a:t>
            </a:r>
          </a:p>
          <a:p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4038600" y="2286000"/>
            <a:ext cx="4495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On 27 December 1944,</a:t>
            </a: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General Patton’s Third Army broke through the German lines.</a:t>
            </a:r>
          </a:p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The Battle of the Bulge was Germany’s </a:t>
            </a:r>
            <a:r>
              <a:rPr lang="en-US" altLang="en-US" sz="2800" dirty="0">
                <a:solidFill>
                  <a:srgbClr val="FFCC00"/>
                </a:solidFill>
              </a:rPr>
              <a:t>last</a:t>
            </a:r>
            <a:r>
              <a:rPr lang="en-US" altLang="en-US" sz="2800" dirty="0">
                <a:solidFill>
                  <a:schemeClr val="bg1"/>
                </a:solidFill>
              </a:rPr>
              <a:t> offensive.</a:t>
            </a:r>
          </a:p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3254610"/>
            <a:ext cx="327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18" y="1905000"/>
            <a:ext cx="3044699" cy="4546022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89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554426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Germany is Defeated</a:t>
            </a:r>
          </a:p>
          <a:p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1447800" y="2353190"/>
            <a:ext cx="6096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Western Front:		Americans</a:t>
            </a:r>
          </a:p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Italian Front:		British</a:t>
            </a: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				French</a:t>
            </a: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				Canadians</a:t>
            </a:r>
          </a:p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Eastern Front:		Soviets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3254610"/>
            <a:ext cx="327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8528" y="1829970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en-US" sz="2800" dirty="0">
                <a:solidFill>
                  <a:prstClr val="white"/>
                </a:solidFill>
              </a:rPr>
              <a:t>In early 1945, attacks resumed.</a:t>
            </a:r>
          </a:p>
        </p:txBody>
      </p:sp>
    </p:spTree>
    <p:extLst>
      <p:ext uri="{BB962C8B-B14F-4D97-AF65-F5344CB8AC3E}">
        <p14:creationId xmlns:p14="http://schemas.microsoft.com/office/powerpoint/2010/main" val="826642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lIns="640080" tIns="0">
            <a:normAutofit/>
          </a:bodyPr>
          <a:lstStyle/>
          <a:p>
            <a:r>
              <a:rPr lang="en-US" sz="3600" dirty="0"/>
              <a:t>Demonstrate  an understanding of naval history of World War II: The Atlantic War, 1939 - 1945</a:t>
            </a:r>
          </a:p>
        </p:txBody>
      </p:sp>
    </p:spTree>
    <p:extLst>
      <p:ext uri="{BB962C8B-B14F-4D97-AF65-F5344CB8AC3E}">
        <p14:creationId xmlns:p14="http://schemas.microsoft.com/office/powerpoint/2010/main" val="1440156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538660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Germany is Defeated</a:t>
            </a:r>
          </a:p>
          <a:p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381000" y="1828800"/>
            <a:ext cx="8382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rgbClr val="FFC000"/>
                </a:solidFill>
              </a:rPr>
              <a:t>Battle of the Bulge</a:t>
            </a:r>
            <a:r>
              <a:rPr lang="en-US" altLang="en-US" sz="2800" dirty="0">
                <a:solidFill>
                  <a:schemeClr val="bg1"/>
                </a:solidFill>
              </a:rPr>
              <a:t>: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Was the largest land battle of WW II in which the U.S. participated, including:</a:t>
            </a:r>
          </a:p>
          <a:p>
            <a:pPr marL="914400" lvl="1" indent="-457200">
              <a:spcBef>
                <a:spcPct val="0"/>
              </a:spcBef>
              <a:buFont typeface="Calibri" panose="020F0502020204030204" pitchFamily="34" charset="0"/>
              <a:buChar char="⁻"/>
            </a:pPr>
            <a:r>
              <a:rPr lang="en-US" altLang="en-US" sz="2800" dirty="0">
                <a:solidFill>
                  <a:schemeClr val="bg1"/>
                </a:solidFill>
              </a:rPr>
              <a:t>600,000 Germans</a:t>
            </a:r>
          </a:p>
          <a:p>
            <a:pPr marL="914400" lvl="1" indent="-457200">
              <a:spcBef>
                <a:spcPct val="0"/>
              </a:spcBef>
              <a:buFont typeface="Calibri" panose="020F0502020204030204" pitchFamily="34" charset="0"/>
              <a:buChar char="⁻"/>
            </a:pPr>
            <a:r>
              <a:rPr lang="en-US" altLang="en-US" sz="2800" dirty="0">
                <a:solidFill>
                  <a:schemeClr val="bg1"/>
                </a:solidFill>
              </a:rPr>
              <a:t>500,000 Americans</a:t>
            </a:r>
          </a:p>
          <a:p>
            <a:pPr marL="914400" lvl="1" indent="-457200">
              <a:spcBef>
                <a:spcPct val="0"/>
              </a:spcBef>
              <a:buFont typeface="Calibri" panose="020F0502020204030204" pitchFamily="34" charset="0"/>
              <a:buChar char="⁻"/>
            </a:pPr>
            <a:r>
              <a:rPr lang="en-US" altLang="en-US" sz="2800" dirty="0">
                <a:solidFill>
                  <a:schemeClr val="bg1"/>
                </a:solidFill>
              </a:rPr>
              <a:t>55,000 British</a:t>
            </a:r>
          </a:p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Suffered the following casualties:</a:t>
            </a:r>
          </a:p>
          <a:p>
            <a:pPr marL="914400" lvl="1" indent="-457200">
              <a:spcBef>
                <a:spcPct val="0"/>
              </a:spcBef>
              <a:buFont typeface="Calibri" panose="020F0502020204030204" pitchFamily="34" charset="0"/>
              <a:buChar char="⁻"/>
            </a:pPr>
            <a:r>
              <a:rPr lang="en-US" altLang="en-US" sz="2800" dirty="0">
                <a:solidFill>
                  <a:schemeClr val="bg1"/>
                </a:solidFill>
              </a:rPr>
              <a:t>81,000 U.S. with 19,000 killed</a:t>
            </a:r>
          </a:p>
          <a:p>
            <a:pPr marL="914400" lvl="1" indent="-457200">
              <a:spcBef>
                <a:spcPct val="0"/>
              </a:spcBef>
              <a:buFont typeface="Calibri" panose="020F0502020204030204" pitchFamily="34" charset="0"/>
              <a:buChar char="⁻"/>
            </a:pPr>
            <a:r>
              <a:rPr lang="en-US" altLang="en-US" sz="2800" dirty="0">
                <a:solidFill>
                  <a:schemeClr val="bg1"/>
                </a:solidFill>
              </a:rPr>
              <a:t>1,400 British with 200 killed</a:t>
            </a:r>
          </a:p>
          <a:p>
            <a:pPr marL="914400" lvl="1" indent="-457200">
              <a:spcBef>
                <a:spcPct val="0"/>
              </a:spcBef>
              <a:buFont typeface="Calibri" panose="020F0502020204030204" pitchFamily="34" charset="0"/>
              <a:buChar char="⁻"/>
            </a:pPr>
            <a:r>
              <a:rPr lang="en-US" altLang="en-US" sz="2800" dirty="0">
                <a:solidFill>
                  <a:schemeClr val="bg1"/>
                </a:solidFill>
              </a:rPr>
              <a:t>100,000 Germans killed, wounded or captured</a:t>
            </a:r>
            <a:endParaRPr lang="en-US" altLang="en-US" sz="2800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3254610"/>
            <a:ext cx="327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13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554426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Germany is Defeated</a:t>
            </a:r>
          </a:p>
          <a:p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490847" y="3071629"/>
            <a:ext cx="3200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Navy Landing Craft were used extensively to ferry Bradley’s armies over the Rhine River.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3254610"/>
            <a:ext cx="327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t="8033" r="6315" b="10608"/>
          <a:stretch/>
        </p:blipFill>
        <p:spPr bwMode="auto">
          <a:xfrm>
            <a:off x="3810002" y="2476572"/>
            <a:ext cx="4524705" cy="3436884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765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554426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Germany is Defeated</a:t>
            </a:r>
          </a:p>
          <a:p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235169" y="1752600"/>
            <a:ext cx="83058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The Ludendorff Bridge in </a:t>
            </a:r>
            <a:r>
              <a:rPr lang="en-US" altLang="en-US" sz="2800" dirty="0" err="1">
                <a:solidFill>
                  <a:schemeClr val="bg1"/>
                </a:solidFill>
              </a:rPr>
              <a:t>Remagen</a:t>
            </a:r>
            <a:r>
              <a:rPr lang="en-US" altLang="en-US" sz="2800" dirty="0">
                <a:solidFill>
                  <a:schemeClr val="bg1"/>
                </a:solidFill>
              </a:rPr>
              <a:t> Germany: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chemeClr val="bg1"/>
              </a:solidFill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Was wired for demolition but failed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chemeClr val="bg1"/>
              </a:solidFill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Was captured by the Allies on 7 March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chemeClr val="bg1"/>
              </a:solidFill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Established major bridgehead across the Rhine River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chemeClr val="bg1"/>
              </a:solidFill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Withstood 10 days of heavy                                                     German artillery fire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1000" dirty="0">
              <a:solidFill>
                <a:schemeClr val="bg1"/>
              </a:solidFill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Afforded enough time for                                                                 Allies to cross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3254610"/>
            <a:ext cx="327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" t="7962" r="4376" b="8686"/>
          <a:stretch/>
        </p:blipFill>
        <p:spPr bwMode="auto">
          <a:xfrm>
            <a:off x="5085642" y="4114800"/>
            <a:ext cx="3722027" cy="2283951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9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554426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Germany is Defeated</a:t>
            </a:r>
          </a:p>
          <a:p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616169" y="2136338"/>
            <a:ext cx="456543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600" dirty="0">
                <a:solidFill>
                  <a:schemeClr val="bg1"/>
                </a:solidFill>
              </a:rPr>
              <a:t>On 25 April 1945, the U.S. and Soviet forces met at the Elbe River.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337158"/>
            <a:ext cx="2760693" cy="2070519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19400" y="4717700"/>
            <a:ext cx="59436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en-US" sz="2800" dirty="0">
                <a:solidFill>
                  <a:prstClr val="white"/>
                </a:solidFill>
              </a:rPr>
              <a:t>Three days later, Mussolini was captured and killed by Italian partisans while trying to escape to Switzerland dressed as a </a:t>
            </a:r>
            <a:r>
              <a:rPr lang="en-US" altLang="en-US" sz="2800" dirty="0">
                <a:solidFill>
                  <a:srgbClr val="FFC000"/>
                </a:solidFill>
              </a:rPr>
              <a:t>German soldier</a:t>
            </a:r>
            <a:r>
              <a:rPr lang="en-US" altLang="en-US" sz="28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3872820"/>
            <a:ext cx="2209799" cy="266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52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554426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Germany is Defeated</a:t>
            </a:r>
          </a:p>
          <a:p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477975" y="3242950"/>
            <a:ext cx="50509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On 30 April 1945, Adolf Hitler named Admiral </a:t>
            </a:r>
            <a:r>
              <a:rPr lang="en-US" altLang="en-US" sz="2800" dirty="0" err="1">
                <a:solidFill>
                  <a:schemeClr val="bg1"/>
                </a:solidFill>
              </a:rPr>
              <a:t>Dönitz</a:t>
            </a:r>
            <a:r>
              <a:rPr lang="en-US" altLang="en-US" sz="2800" dirty="0">
                <a:solidFill>
                  <a:schemeClr val="bg1"/>
                </a:solidFill>
              </a:rPr>
              <a:t> as his successor, then committed suicide in a bunker in Berlin.</a:t>
            </a:r>
            <a:endParaRPr lang="en-US" sz="2800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061151"/>
            <a:ext cx="2949194" cy="438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151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554426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Germany is Defeated</a:t>
            </a:r>
          </a:p>
          <a:p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387569" y="1935540"/>
            <a:ext cx="86040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On 7 May 1945, Germany surrendered unconditionally.</a:t>
            </a:r>
          </a:p>
          <a:p>
            <a:pPr>
              <a:spcBef>
                <a:spcPct val="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US" sz="2800" dirty="0">
                <a:solidFill>
                  <a:schemeClr val="bg1"/>
                </a:solidFill>
              </a:rPr>
              <a:t>Surrender documents were signed at Eisenhower’s headquarters, a little red schoolhouse, in Reims, France.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3352800" cy="2511122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59104" y="4312252"/>
            <a:ext cx="32004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dirty="0">
                <a:solidFill>
                  <a:srgbClr val="FFCC00"/>
                </a:solidFill>
              </a:rPr>
              <a:t>The war in Europe was over.</a:t>
            </a:r>
          </a:p>
          <a:p>
            <a:pPr lvl="0">
              <a:spcBef>
                <a:spcPct val="0"/>
              </a:spcBef>
            </a:pPr>
            <a:endParaRPr lang="en-US" altLang="en-US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58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554426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Germany is Defeated</a:t>
            </a:r>
          </a:p>
          <a:p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235169" y="1752600"/>
            <a:ext cx="88326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France was quick to celebrate the victory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36" y="2417374"/>
            <a:ext cx="6934200" cy="4105143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549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554426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Germany is Defeated</a:t>
            </a:r>
          </a:p>
          <a:p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381001" y="2875984"/>
            <a:ext cx="4800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dirty="0">
                <a:solidFill>
                  <a:schemeClr val="bg1"/>
                </a:solidFill>
              </a:rPr>
              <a:t>8 May 1945 became known as </a:t>
            </a:r>
            <a:r>
              <a:rPr lang="en-US" sz="2800" dirty="0">
                <a:solidFill>
                  <a:srgbClr val="FFCC00"/>
                </a:solidFill>
              </a:rPr>
              <a:t>V-E Day</a:t>
            </a:r>
            <a:r>
              <a:rPr lang="en-US" sz="2800" dirty="0">
                <a:solidFill>
                  <a:schemeClr val="bg1"/>
                </a:solidFill>
              </a:rPr>
              <a:t> (</a:t>
            </a:r>
            <a:r>
              <a:rPr lang="en-US" sz="2800" dirty="0">
                <a:solidFill>
                  <a:srgbClr val="FFCC00"/>
                </a:solidFill>
              </a:rPr>
              <a:t>V</a:t>
            </a:r>
            <a:r>
              <a:rPr lang="en-US" sz="2800" dirty="0">
                <a:solidFill>
                  <a:schemeClr val="bg1"/>
                </a:solidFill>
              </a:rPr>
              <a:t>ictory in </a:t>
            </a:r>
            <a:r>
              <a:rPr lang="en-US" sz="2800" dirty="0">
                <a:solidFill>
                  <a:srgbClr val="FFCC00"/>
                </a:solidFill>
              </a:rPr>
              <a:t>E</a:t>
            </a:r>
            <a:r>
              <a:rPr lang="en-US" sz="2800" dirty="0">
                <a:solidFill>
                  <a:schemeClr val="bg1"/>
                </a:solidFill>
              </a:rPr>
              <a:t>urope).</a:t>
            </a:r>
          </a:p>
          <a:p>
            <a:pPr>
              <a:spcBef>
                <a:spcPct val="0"/>
              </a:spcBef>
            </a:pP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US" sz="2800" dirty="0">
                <a:solidFill>
                  <a:schemeClr val="bg1"/>
                </a:solidFill>
              </a:rPr>
              <a:t>This was the day the treaty was ratified in Berlin.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2" b="-46"/>
          <a:stretch/>
        </p:blipFill>
        <p:spPr bwMode="auto">
          <a:xfrm>
            <a:off x="5469469" y="1889234"/>
            <a:ext cx="3337010" cy="4587766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756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554426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Germany is Defeated</a:t>
            </a:r>
          </a:p>
          <a:p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381000" y="2590800"/>
            <a:ext cx="83057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dirty="0">
                <a:solidFill>
                  <a:schemeClr val="bg1"/>
                </a:solidFill>
              </a:rPr>
              <a:t>World War II in Europe was </a:t>
            </a:r>
          </a:p>
          <a:p>
            <a:pPr>
              <a:spcBef>
                <a:spcPct val="0"/>
              </a:spcBef>
            </a:pPr>
            <a:r>
              <a:rPr lang="en-US" sz="2800" dirty="0">
                <a:solidFill>
                  <a:schemeClr val="bg1"/>
                </a:solidFill>
              </a:rPr>
              <a:t>over.  </a:t>
            </a:r>
          </a:p>
          <a:p>
            <a:pPr>
              <a:spcBef>
                <a:spcPct val="0"/>
              </a:spcBef>
            </a:pP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US" sz="2800" dirty="0">
                <a:solidFill>
                  <a:schemeClr val="bg1"/>
                </a:solidFill>
              </a:rPr>
              <a:t>It had lasted for….</a:t>
            </a:r>
          </a:p>
          <a:p>
            <a:pPr lvl="3">
              <a:spcBef>
                <a:spcPct val="0"/>
              </a:spcBef>
            </a:pPr>
            <a:r>
              <a:rPr lang="en-US" sz="2800" dirty="0">
                <a:solidFill>
                  <a:schemeClr val="bg1"/>
                </a:solidFill>
              </a:rPr>
              <a:t>5 years</a:t>
            </a:r>
          </a:p>
          <a:p>
            <a:pPr lvl="3">
              <a:spcBef>
                <a:spcPct val="0"/>
              </a:spcBef>
            </a:pPr>
            <a:r>
              <a:rPr lang="en-US" sz="2800" dirty="0">
                <a:solidFill>
                  <a:schemeClr val="bg1"/>
                </a:solidFill>
              </a:rPr>
              <a:t>8 months</a:t>
            </a:r>
          </a:p>
          <a:p>
            <a:pPr lvl="3">
              <a:spcBef>
                <a:spcPct val="0"/>
              </a:spcBef>
            </a:pPr>
            <a:r>
              <a:rPr lang="en-US" sz="2800" dirty="0">
                <a:solidFill>
                  <a:schemeClr val="bg1"/>
                </a:solidFill>
              </a:rPr>
              <a:t>6 days</a:t>
            </a:r>
          </a:p>
          <a:p>
            <a:pPr>
              <a:spcBef>
                <a:spcPct val="0"/>
              </a:spcBef>
            </a:pP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US" sz="2800" dirty="0">
                <a:solidFill>
                  <a:schemeClr val="bg1"/>
                </a:solidFill>
              </a:rPr>
              <a:t>Millions were dead, and there was massive destruction.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8" r="6374" b="5559"/>
          <a:stretch/>
        </p:blipFill>
        <p:spPr bwMode="auto">
          <a:xfrm>
            <a:off x="5063362" y="1905000"/>
            <a:ext cx="3363083" cy="3965028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1905000"/>
            <a:ext cx="441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dirty="0">
                <a:solidFill>
                  <a:srgbClr val="FFCC00"/>
                </a:solidFill>
              </a:rPr>
              <a:t>7 May 1945</a:t>
            </a:r>
          </a:p>
        </p:txBody>
      </p:sp>
    </p:spTree>
    <p:extLst>
      <p:ext uri="{BB962C8B-B14F-4D97-AF65-F5344CB8AC3E}">
        <p14:creationId xmlns:p14="http://schemas.microsoft.com/office/powerpoint/2010/main" val="1854443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444064"/>
            <a:ext cx="7315200" cy="609600"/>
          </a:xfrm>
        </p:spPr>
        <p:txBody>
          <a:bodyPr>
            <a:normAutofit/>
          </a:bodyPr>
          <a:lstStyle/>
          <a:p>
            <a:r>
              <a:rPr lang="en-US" sz="4000" dirty="0"/>
              <a:t>Summary Chronology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628098"/>
              </p:ext>
            </p:extLst>
          </p:nvPr>
        </p:nvGraphicFramePr>
        <p:xfrm>
          <a:off x="685800" y="1958212"/>
          <a:ext cx="7696200" cy="451878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444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1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223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WORLD WAR II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7607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14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</a:rPr>
                        <a:t> June 1940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France fell to Germany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236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7 Dec 1941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i="0" dirty="0">
                          <a:solidFill>
                            <a:schemeClr val="bg1"/>
                          </a:solidFill>
                        </a:rPr>
                        <a:t>Japan bombed Pearl Harbor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236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8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</a:rPr>
                        <a:t> Nov 1942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i="0" dirty="0">
                          <a:solidFill>
                            <a:schemeClr val="bg1"/>
                          </a:solidFill>
                        </a:rPr>
                        <a:t>Allies invaded North Africa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236">
                <a:tc>
                  <a:txBody>
                    <a:bodyPr/>
                    <a:lstStyle/>
                    <a:p>
                      <a:r>
                        <a:rPr lang="en-US" sz="2800" i="0" dirty="0">
                          <a:solidFill>
                            <a:schemeClr val="bg1"/>
                          </a:solidFill>
                        </a:rPr>
                        <a:t>9 Jul  1943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Sicily attacked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2236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9 Sept 1943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Italy invaded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7439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tIns="822960">
            <a:normAutofit/>
          </a:bodyPr>
          <a:lstStyle/>
          <a:p>
            <a:r>
              <a:rPr lang="en-US" dirty="0"/>
              <a:t>Describe the major events of Operation Anvil: Invasion of Southern France</a:t>
            </a:r>
          </a:p>
          <a:p>
            <a:r>
              <a:rPr lang="en-US" dirty="0"/>
              <a:t>Describe the last few months in Europe before the German forces surrendered</a:t>
            </a:r>
          </a:p>
        </p:txBody>
      </p:sp>
    </p:spTree>
    <p:extLst>
      <p:ext uri="{BB962C8B-B14F-4D97-AF65-F5344CB8AC3E}">
        <p14:creationId xmlns:p14="http://schemas.microsoft.com/office/powerpoint/2010/main" val="1577974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444064"/>
            <a:ext cx="7315200" cy="609600"/>
          </a:xfrm>
        </p:spPr>
        <p:txBody>
          <a:bodyPr>
            <a:normAutofit/>
          </a:bodyPr>
          <a:lstStyle/>
          <a:p>
            <a:r>
              <a:rPr lang="en-US" sz="4000" dirty="0"/>
              <a:t>Summary Chronology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864743"/>
              </p:ext>
            </p:extLst>
          </p:nvPr>
        </p:nvGraphicFramePr>
        <p:xfrm>
          <a:off x="762000" y="1958212"/>
          <a:ext cx="7620000" cy="421398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199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WORLD WAR II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9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22 Jan 1944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Anzio landing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9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4 June 1944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U-505 captured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9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6 June 1944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D-Day at Normandy</a:t>
                      </a:r>
                      <a:endParaRPr lang="en-US" sz="28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9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24 Aug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</a:rPr>
                        <a:t> 1944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Allies liberated Paris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9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16-27 Dec 1944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Battle of the Bulge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19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7 May 1945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World War II ended in Europe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4111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 idx="4294967295"/>
          </p:nvPr>
        </p:nvSpPr>
        <p:spPr>
          <a:xfrm>
            <a:off x="209548" y="190500"/>
            <a:ext cx="8705852" cy="1187450"/>
          </a:xfrm>
        </p:spPr>
        <p:txBody>
          <a:bodyPr>
            <a:noAutofit/>
          </a:bodyPr>
          <a:lstStyle/>
          <a:p>
            <a:r>
              <a:rPr lang="en-US" sz="4000" dirty="0"/>
              <a:t>What were  the German buzz bombs, and how were they used?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00375" y="6136098"/>
            <a:ext cx="342900" cy="381000"/>
            <a:chOff x="4156144" y="6248400"/>
            <a:chExt cx="342900" cy="381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14050" r="80335" b="-2564"/>
            <a:stretch/>
          </p:blipFill>
          <p:spPr>
            <a:xfrm>
              <a:off x="4191000" y="6248400"/>
              <a:ext cx="304800" cy="381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156144" y="6253162"/>
              <a:ext cx="342900" cy="37147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prstClr val="white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7200" y="5334000"/>
            <a:ext cx="54292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8F8F8"/>
                </a:solidFill>
              </a:rPr>
              <a:t>Note to Instructors: </a:t>
            </a:r>
          </a:p>
          <a:p>
            <a:pPr algn="ctr"/>
            <a:r>
              <a:rPr lang="en-US" sz="2000" dirty="0">
                <a:solidFill>
                  <a:srgbClr val="F8F8F8"/>
                </a:solidFill>
              </a:rPr>
              <a:t>Click the Show/Hide Response Display Button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576595"/>
            <a:ext cx="1062281" cy="1018362"/>
          </a:xfrm>
          <a:prstGeom prst="rect">
            <a:avLst/>
          </a:prstGeom>
        </p:spPr>
      </p:pic>
      <p:sp>
        <p:nvSpPr>
          <p:cNvPr id="3" name="Flowchart: Card 2"/>
          <p:cNvSpPr/>
          <p:nvPr/>
        </p:nvSpPr>
        <p:spPr>
          <a:xfrm rot="10800000" flipH="1">
            <a:off x="209549" y="1453907"/>
            <a:ext cx="8705851" cy="3880092"/>
          </a:xfrm>
          <a:prstGeom prst="flowChartPunchedCard">
            <a:avLst/>
          </a:prstGeom>
          <a:solidFill>
            <a:srgbClr val="FFFFC1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500288"/>
            <a:ext cx="57419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4107" r:id="rId3" imgW="1136520" imgH="1365120"/>
        </mc:Choice>
        <mc:Fallback>
          <p:control r:id="rId3" imgW="1136520" imgH="1365120">
            <p:pic>
              <p:nvPicPr>
                <p:cNvPr id="14" name="ShockwaveFlash2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13093" y="5403218"/>
                  <a:ext cx="1137138" cy="136511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05353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" y="1828800"/>
            <a:ext cx="6629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153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 idx="4294967295"/>
          </p:nvPr>
        </p:nvSpPr>
        <p:spPr>
          <a:xfrm>
            <a:off x="209548" y="190500"/>
            <a:ext cx="8705852" cy="1187450"/>
          </a:xfrm>
        </p:spPr>
        <p:txBody>
          <a:bodyPr>
            <a:noAutofit/>
          </a:bodyPr>
          <a:lstStyle/>
          <a:p>
            <a:r>
              <a:rPr lang="en-US" sz="4000" dirty="0"/>
              <a:t>Describe what is meant by the German U-boat wolf-pack tactic.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00375" y="6136098"/>
            <a:ext cx="342900" cy="381000"/>
            <a:chOff x="4156144" y="6248400"/>
            <a:chExt cx="342900" cy="381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14050" r="80335" b="-2564"/>
            <a:stretch/>
          </p:blipFill>
          <p:spPr>
            <a:xfrm>
              <a:off x="4191000" y="6248400"/>
              <a:ext cx="304800" cy="381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156144" y="6253162"/>
              <a:ext cx="342900" cy="37147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prstClr val="white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7200" y="5334000"/>
            <a:ext cx="54292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8F8F8"/>
                </a:solidFill>
              </a:rPr>
              <a:t>Note to Instructors: </a:t>
            </a:r>
          </a:p>
          <a:p>
            <a:pPr algn="ctr"/>
            <a:r>
              <a:rPr lang="en-US" sz="2000" dirty="0">
                <a:solidFill>
                  <a:srgbClr val="F8F8F8"/>
                </a:solidFill>
              </a:rPr>
              <a:t>Click the Show/Hide Response Display Button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576595"/>
            <a:ext cx="1062281" cy="1018362"/>
          </a:xfrm>
          <a:prstGeom prst="rect">
            <a:avLst/>
          </a:prstGeom>
        </p:spPr>
      </p:pic>
      <p:sp>
        <p:nvSpPr>
          <p:cNvPr id="3" name="Flowchart: Card 2"/>
          <p:cNvSpPr/>
          <p:nvPr/>
        </p:nvSpPr>
        <p:spPr>
          <a:xfrm rot="10800000" flipH="1">
            <a:off x="209549" y="1453907"/>
            <a:ext cx="8705851" cy="3880092"/>
          </a:xfrm>
          <a:prstGeom prst="flowChartPunchedCard">
            <a:avLst/>
          </a:prstGeom>
          <a:solidFill>
            <a:srgbClr val="FFFFC1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500288"/>
            <a:ext cx="57419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3083" r:id="rId3" imgW="1136520" imgH="1365120"/>
        </mc:Choice>
        <mc:Fallback>
          <p:control r:id="rId3" imgW="1136520" imgH="1365120">
            <p:pic>
              <p:nvPicPr>
                <p:cNvPr id="14" name="ShockwaveFlash2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768737" y="5403218"/>
                  <a:ext cx="1137138" cy="136511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86560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239106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Operation Overlord: </a:t>
            </a:r>
          </a:p>
          <a:p>
            <a:r>
              <a:rPr lang="en-US" sz="14400" dirty="0"/>
              <a:t>The Invasion of Normandy</a:t>
            </a:r>
          </a:p>
          <a:p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533400" y="2586625"/>
            <a:ext cx="48899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rgbClr val="FFC000"/>
                </a:solidFill>
              </a:rPr>
              <a:t>Mines</a:t>
            </a:r>
            <a:r>
              <a:rPr lang="en-US" altLang="en-US" sz="2800" dirty="0">
                <a:solidFill>
                  <a:schemeClr val="bg1"/>
                </a:solidFill>
              </a:rPr>
              <a:t> were the most deadly German weapon during the Normandy invasion.</a:t>
            </a:r>
          </a:p>
          <a:p>
            <a:pPr>
              <a:spcBef>
                <a:spcPct val="0"/>
              </a:spcBef>
            </a:pPr>
            <a:endParaRPr lang="en-US" altLang="en-US" sz="1200" dirty="0">
              <a:solidFill>
                <a:schemeClr val="bg1"/>
              </a:solidFill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1" b="6694"/>
          <a:stretch/>
        </p:blipFill>
        <p:spPr bwMode="auto">
          <a:xfrm>
            <a:off x="5848362" y="4419601"/>
            <a:ext cx="2358903" cy="2015738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8" b="6443"/>
          <a:stretch/>
        </p:blipFill>
        <p:spPr bwMode="auto">
          <a:xfrm>
            <a:off x="5848363" y="2434576"/>
            <a:ext cx="2358903" cy="1873758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33400" y="4734972"/>
            <a:ext cx="48058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prstClr val="white"/>
                </a:solidFill>
              </a:rPr>
              <a:t>The Germans had planted almost every kind of mine in the seas off Normandy.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3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239106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Operation Overlord: </a:t>
            </a:r>
          </a:p>
          <a:p>
            <a:r>
              <a:rPr lang="en-US" sz="14400" dirty="0"/>
              <a:t>The Invasion of Normandy</a:t>
            </a:r>
          </a:p>
          <a:p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291662" y="1828800"/>
            <a:ext cx="85475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Two types of mines:</a:t>
            </a:r>
          </a:p>
          <a:p>
            <a:pPr>
              <a:spcBef>
                <a:spcPct val="0"/>
              </a:spcBef>
            </a:pPr>
            <a:endParaRPr lang="en-US" altLang="en-US" sz="1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rgbClr val="FFC000"/>
                </a:solidFill>
              </a:rPr>
              <a:t>Contact</a:t>
            </a:r>
            <a:r>
              <a:rPr lang="en-US" altLang="en-US" sz="2800" dirty="0">
                <a:solidFill>
                  <a:schemeClr val="bg1"/>
                </a:solidFill>
              </a:rPr>
              <a:t>:	Explodes upon impact or contact</a:t>
            </a:r>
          </a:p>
          <a:p>
            <a:pPr>
              <a:spcBef>
                <a:spcPct val="0"/>
              </a:spcBef>
            </a:pPr>
            <a:endParaRPr lang="en-US" altLang="en-US" sz="16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rgbClr val="FFC000"/>
                </a:solidFill>
              </a:rPr>
              <a:t>Influence</a:t>
            </a:r>
            <a:r>
              <a:rPr lang="en-US" altLang="en-US" sz="2800" dirty="0">
                <a:solidFill>
                  <a:schemeClr val="bg1"/>
                </a:solidFill>
              </a:rPr>
              <a:t>:	Detonated by magnetic, acoustic or pressure 		signatures of passing ships</a:t>
            </a:r>
          </a:p>
          <a:p>
            <a:pPr>
              <a:spcBef>
                <a:spcPct val="0"/>
              </a:spcBef>
            </a:pPr>
            <a:endParaRPr lang="en-US" altLang="en-US" sz="12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62284"/>
            <a:ext cx="3063240" cy="185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4663" y="4795741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en-US" sz="2800" dirty="0">
                <a:solidFill>
                  <a:prstClr val="white"/>
                </a:solidFill>
              </a:rPr>
              <a:t>The Allies used nearly 400 minesweepers to try to clear mines before the landings.</a:t>
            </a:r>
          </a:p>
        </p:txBody>
      </p:sp>
    </p:spTree>
    <p:extLst>
      <p:ext uri="{BB962C8B-B14F-4D97-AF65-F5344CB8AC3E}">
        <p14:creationId xmlns:p14="http://schemas.microsoft.com/office/powerpoint/2010/main" val="3695631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239106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Operation Overlord: </a:t>
            </a:r>
          </a:p>
          <a:p>
            <a:r>
              <a:rPr lang="en-US" sz="14400" dirty="0"/>
              <a:t>The Invasion of Normandy</a:t>
            </a:r>
          </a:p>
          <a:p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4343400" y="3124200"/>
            <a:ext cx="42685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</a:rPr>
              <a:t>Over the next weeks, more ships were sunk as they ferried supplies across the English Channel.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1828800"/>
            <a:ext cx="861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en-US" sz="2800" dirty="0">
                <a:solidFill>
                  <a:prstClr val="white"/>
                </a:solidFill>
              </a:rPr>
              <a:t>Even though minesweepers helped, over 30 Allied ships were sunk by mines during the invasion.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53667"/>
            <a:ext cx="3564930" cy="2672215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579120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en-US" sz="2800" dirty="0">
                <a:solidFill>
                  <a:prstClr val="white"/>
                </a:solidFill>
              </a:rPr>
              <a:t>Despite German resistance, the  Allies advanced.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16" y="2946272"/>
            <a:ext cx="3572813" cy="267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34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6" r="11094"/>
          <a:stretch/>
        </p:blipFill>
        <p:spPr bwMode="auto">
          <a:xfrm>
            <a:off x="6098153" y="4212804"/>
            <a:ext cx="2518854" cy="2448088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239106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Operation Overlord: </a:t>
            </a:r>
          </a:p>
          <a:p>
            <a:r>
              <a:rPr lang="en-US" sz="14400" dirty="0"/>
              <a:t>The Invasion of Normandy</a:t>
            </a:r>
          </a:p>
          <a:p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304800" y="2042979"/>
            <a:ext cx="54864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en-US" sz="2800" dirty="0">
                <a:solidFill>
                  <a:prstClr val="white"/>
                </a:solidFill>
              </a:rPr>
              <a:t>General Bradley’s First Army:</a:t>
            </a:r>
          </a:p>
          <a:p>
            <a:pPr lvl="0">
              <a:spcBef>
                <a:spcPct val="0"/>
              </a:spcBef>
            </a:pPr>
            <a:endParaRPr lang="en-US" altLang="en-US" sz="1200" dirty="0">
              <a:solidFill>
                <a:prstClr val="white"/>
              </a:solidFill>
            </a:endParaRPr>
          </a:p>
          <a:p>
            <a:pPr marL="457200" lvl="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prstClr val="white"/>
                </a:solidFill>
              </a:rPr>
              <a:t>Found a weak spot in the German lines</a:t>
            </a:r>
          </a:p>
          <a:p>
            <a:pPr lvl="0">
              <a:spcBef>
                <a:spcPct val="0"/>
              </a:spcBef>
            </a:pPr>
            <a:endParaRPr lang="en-US" altLang="en-US" sz="2800" dirty="0">
              <a:solidFill>
                <a:prstClr val="white"/>
              </a:solidFill>
            </a:endParaRPr>
          </a:p>
          <a:p>
            <a:pPr lvl="0">
              <a:spcBef>
                <a:spcPct val="0"/>
              </a:spcBef>
            </a:pPr>
            <a:endParaRPr lang="en-US" altLang="en-US" sz="2800" dirty="0">
              <a:solidFill>
                <a:prstClr val="white"/>
              </a:solidFill>
            </a:endParaRPr>
          </a:p>
          <a:p>
            <a:pPr lvl="0">
              <a:spcBef>
                <a:spcPct val="0"/>
              </a:spcBef>
            </a:pPr>
            <a:r>
              <a:rPr lang="en-US" altLang="en-US" sz="2800" dirty="0">
                <a:solidFill>
                  <a:prstClr val="white"/>
                </a:solidFill>
              </a:rPr>
              <a:t>General Patton’s Third Army:</a:t>
            </a:r>
          </a:p>
          <a:p>
            <a:pPr marL="457200" lvl="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prstClr val="white"/>
              </a:solidFill>
            </a:endParaRPr>
          </a:p>
          <a:p>
            <a:pPr marL="457200" lvl="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prstClr val="white"/>
                </a:solidFill>
              </a:rPr>
              <a:t>Broke thorough German defenses</a:t>
            </a:r>
          </a:p>
          <a:p>
            <a:pPr marL="457200" lvl="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prstClr val="white"/>
                </a:solidFill>
              </a:rPr>
              <a:t>Trapped 50,000 German troops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r="11048" b="33138"/>
          <a:stretch/>
        </p:blipFill>
        <p:spPr bwMode="auto">
          <a:xfrm>
            <a:off x="6098153" y="1828800"/>
            <a:ext cx="2518854" cy="2416046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12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447800" y="239106"/>
            <a:ext cx="7315200" cy="60960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Operation Overlord: </a:t>
            </a:r>
          </a:p>
          <a:p>
            <a:r>
              <a:rPr lang="en-US" sz="14400" dirty="0"/>
              <a:t>The Invasion of Normandy</a:t>
            </a:r>
          </a:p>
          <a:p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6324600" y="3124200"/>
            <a:ext cx="2362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en-US" sz="2800" dirty="0">
                <a:solidFill>
                  <a:prstClr val="white"/>
                </a:solidFill>
              </a:rPr>
              <a:t>On 24 August 1944, </a:t>
            </a:r>
          </a:p>
          <a:p>
            <a:pPr lvl="0">
              <a:spcBef>
                <a:spcPct val="0"/>
              </a:spcBef>
            </a:pPr>
            <a:r>
              <a:rPr lang="en-US" altLang="en-US" sz="2800" dirty="0">
                <a:solidFill>
                  <a:prstClr val="white"/>
                </a:solidFill>
              </a:rPr>
              <a:t>Paris was liberated.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52" y="2180898"/>
            <a:ext cx="5562600" cy="4168087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2108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e20367f2-12fb-4610-a124-1776d841e9b2"/>
  <p:tag name="WASPOLLED" val="D8BF9F9452894EADA197445738D2BABA"/>
  <p:tag name="TPVERSION" val="6"/>
  <p:tag name="TPFULLVERSION" val="6.2.1.5"/>
  <p:tag name="PPTVERSION" val="15"/>
  <p:tag name="TPOS" val="2"/>
  <p:tag name="TPLASTSAVEVERSION" val="6.2 P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ShortAnswerSlide"/>
  <p:tag name="TPQUESTIONXML" val="﻿&lt;?xml version=&quot;1.0&quot; encoding=&quot;utf-8&quot;?&gt;&#10;&lt;questionlist&gt;&#10;    &lt;properties&gt;&#10;        &lt;guid&gt;44B509213C2C4B6098FE6967906844B1&lt;/guid&gt;&#10;        &lt;description /&gt;&#10;        &lt;date&gt;5/20/2015 12:44:1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shortanswer&gt;&#10;            &lt;guid&gt;6FF91AA8DDB44460AD57DFCCB321CDDB&lt;/guid&gt;&#10;            &lt;repollguid&gt;72EB8ABF216548FEB8BE3B4AE4452A9C&lt;/repollguid&gt;&#10;            &lt;sourceid&gt;374F1F5BF5164A0B8B4ECC0AB243F8CD&lt;/sourceid&gt;&#10;            &lt;questiontext&gt;Describe what is meant by the German U-boat wolf-pack tactic.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0&lt;/correctvalue&gt;&#10;            &lt;incorrectvalue&gt;0&lt;/incorrectvalue&gt;&#10;            &lt;keywordvaluetype&gt;0&lt;/keywordvaluetype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shortanswer&gt;&#10;    &lt;/questions&gt;&#10;&lt;/questionlist&gt;"/>
  <p:tag name="AUTOOPENPOLL" val="True"/>
  <p:tag name="AUTOFORMATCHART" val="False"/>
  <p:tag name="HASRESULTS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ShortAnswerSlide"/>
  <p:tag name="TPQUESTIONXML" val="﻿&lt;?xml version=&quot;1.0&quot; encoding=&quot;utf-8&quot;?&gt;&#10;&lt;questionlist&gt;&#10;    &lt;properties&gt;&#10;        &lt;guid&gt;44B509213C2C4B6098FE6967906844B1&lt;/guid&gt;&#10;        &lt;description /&gt;&#10;        &lt;date&gt;5/20/2015 12:44:1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shortanswer&gt;&#10;            &lt;guid&gt;6FF91AA8DDB44460AD57DFCCB321CDDB&lt;/guid&gt;&#10;            &lt;repollguid&gt;72EB8ABF216548FEB8BE3B4AE4452A9C&lt;/repollguid&gt;&#10;            &lt;sourceid&gt;374F1F5BF5164A0B8B4ECC0AB243F8CD&lt;/sourceid&gt;&#10;            &lt;questiontext&gt;What were  the German buzz bombs, and how were they used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0&lt;/correctvalue&gt;&#10;            &lt;incorrectvalue&gt;0&lt;/incorrectvalue&gt;&#10;            &lt;keywordvaluetype&gt;0&lt;/keywordvaluetype&gt;&#10;            &lt;metadata&gt;&#10;                &lt;entry&gt;&#10;                    &lt;key&gt;AUTOFORMATCHART&lt;/key&gt;&#10;                    &lt;value&gt;Fals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shortanswer&gt;&#10;    &lt;/questions&gt;&#10;&lt;/questionlist&gt;"/>
  <p:tag name="AUTOOPENPOLL" val="True"/>
  <p:tag name="AUTOFORMATCHART" val="False"/>
  <p:tag name="HASRESULTS" val="False"/>
</p:tagLst>
</file>

<file path=ppt/theme/theme1.xml><?xml version="1.0" encoding="utf-8"?>
<a:theme xmlns:a="http://schemas.openxmlformats.org/drawingml/2006/main" name="NJROTC Slide Template- FINAL PAM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TPC JROTC">
  <a:themeElements>
    <a:clrScheme name="Custom 18">
      <a:dk1>
        <a:srgbClr val="FFFFFF"/>
      </a:dk1>
      <a:lt1>
        <a:sysClr val="window" lastClr="FFFFFF"/>
      </a:lt1>
      <a:dk2>
        <a:srgbClr val="FFFFFF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FFC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JROTC Slide Template- FI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FFC0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FFC0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PC JROTC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FFC0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PC JROTC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FFC0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PC JROTC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FFC0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TPC JROTC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FFC0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TPC JROTC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FFC0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NJROTC Slide Template- FINAL PAMx</Template>
  <TotalTime>8300</TotalTime>
  <Words>1066</Words>
  <Application>Microsoft Office PowerPoint</Application>
  <PresentationFormat>On-screen Show (4:3)</PresentationFormat>
  <Paragraphs>203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Calibri</vt:lpstr>
      <vt:lpstr>Wingdings</vt:lpstr>
      <vt:lpstr>Wingdings 2</vt:lpstr>
      <vt:lpstr>NJROTC Slide Template- FINAL PAMx</vt:lpstr>
      <vt:lpstr>NJROTC Slide Template- FINAL</vt:lpstr>
      <vt:lpstr>Custom Design</vt:lpstr>
      <vt:lpstr>1_Custom Design</vt:lpstr>
      <vt:lpstr>2_TPC JROTC</vt:lpstr>
      <vt:lpstr>TPC JROTC</vt:lpstr>
      <vt:lpstr>1_TPC JROTC</vt:lpstr>
      <vt:lpstr>3_TPC JROTC</vt:lpstr>
      <vt:lpstr>4_TPC JROTC</vt:lpstr>
      <vt:lpstr>5_TPC JROTC</vt:lpstr>
      <vt:lpstr>Unit 1 – Maritime History</vt:lpstr>
      <vt:lpstr>PowerPoint Presentation</vt:lpstr>
      <vt:lpstr>PowerPoint Presentation</vt:lpstr>
      <vt:lpstr>Describe what is meant by the German U-boat wolf-pack tactic.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were  the German buzz bombs, and how were they used?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Citizenship and American Government</dc:title>
  <dc:creator>Pam</dc:creator>
  <cp:lastModifiedBy>Lee, Michael W.</cp:lastModifiedBy>
  <cp:revision>647</cp:revision>
  <dcterms:created xsi:type="dcterms:W3CDTF">2013-10-17T03:56:20Z</dcterms:created>
  <dcterms:modified xsi:type="dcterms:W3CDTF">2022-01-25T15:12:32Z</dcterms:modified>
</cp:coreProperties>
</file>